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84" r:id="rId2"/>
    <p:sldId id="257" r:id="rId3"/>
    <p:sldId id="289" r:id="rId4"/>
    <p:sldId id="256" r:id="rId5"/>
    <p:sldId id="258" r:id="rId6"/>
    <p:sldId id="259" r:id="rId7"/>
    <p:sldId id="260" r:id="rId8"/>
    <p:sldId id="261" r:id="rId9"/>
    <p:sldId id="262" r:id="rId10"/>
    <p:sldId id="263" r:id="rId11"/>
    <p:sldId id="264" r:id="rId12"/>
    <p:sldId id="290" r:id="rId13"/>
    <p:sldId id="268" r:id="rId14"/>
    <p:sldId id="269" r:id="rId15"/>
    <p:sldId id="270" r:id="rId16"/>
    <p:sldId id="271" r:id="rId17"/>
    <p:sldId id="272" r:id="rId18"/>
    <p:sldId id="273" r:id="rId19"/>
    <p:sldId id="274" r:id="rId20"/>
    <p:sldId id="275" r:id="rId21"/>
    <p:sldId id="276" r:id="rId22"/>
    <p:sldId id="277" r:id="rId23"/>
    <p:sldId id="291" r:id="rId24"/>
    <p:sldId id="278" r:id="rId25"/>
    <p:sldId id="279" r:id="rId26"/>
    <p:sldId id="280" r:id="rId27"/>
    <p:sldId id="281" r:id="rId28"/>
    <p:sldId id="282" r:id="rId29"/>
    <p:sldId id="287" r:id="rId30"/>
    <p:sldId id="288" r:id="rId31"/>
    <p:sldId id="285"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2/20/2020</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2/20/2020</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2/20/2020</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2/20/2020</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2/20/2020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2/20/2020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2/20/2020</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2/20/2020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2/20/2020</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2/20/2020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2/20/2020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2/20/2020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2/20/2020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2/20/2020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2/20/2020</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roshd.ir/" TargetMode="External"/><Relationship Id="rId2" Type="http://schemas.openxmlformats.org/officeDocument/2006/relationships/hyperlink" Target="http://www.farafile.ir/" TargetMode="External"/><Relationship Id="rId1" Type="http://schemas.openxmlformats.org/officeDocument/2006/relationships/slideLayout" Target="../slideLayouts/slideLayout2.xml"/><Relationship Id="rId4" Type="http://schemas.openxmlformats.org/officeDocument/2006/relationships/hyperlink" Target="http://www.gama..ir/"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265111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dirty="0">
                <a:solidFill>
                  <a:schemeClr val="accent1">
                    <a:lumMod val="50000"/>
                  </a:schemeClr>
                </a:solidFill>
              </a:rPr>
              <a:t>تعیین اهداف و شایستگی های مورد انتظار</a:t>
            </a:r>
            <a:endParaRPr lang="en-US" sz="3600" dirty="0">
              <a:solidFill>
                <a:schemeClr val="accent1">
                  <a:lumMod val="50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1154" y="2155371"/>
            <a:ext cx="9836332" cy="3955710"/>
          </a:xfrm>
        </p:spPr>
      </p:pic>
    </p:spTree>
    <p:extLst>
      <p:ext uri="{BB962C8B-B14F-4D97-AF65-F5344CB8AC3E}">
        <p14:creationId xmlns:p14="http://schemas.microsoft.com/office/powerpoint/2010/main" val="216677428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fa-IR" sz="3200" dirty="0">
                <a:cs typeface="B Nazanin" pitchFamily="2" charset="-78"/>
              </a:rPr>
              <a:t>با مراجعه به مفاهیم و اهداف کتاب راهنمای تدریس و مشورت اعضای گروه شایستگی های واحد یادگیری مورد نظر را مشخص کردیم.</a:t>
            </a:r>
            <a:r>
              <a:rPr lang="fa-IR" sz="2000" dirty="0">
                <a:cs typeface="B Nazanin" pitchFamily="2" charset="-78"/>
              </a:rPr>
              <a:t> </a:t>
            </a:r>
          </a:p>
          <a:p>
            <a:endParaRPr lang="en-US" dirty="0"/>
          </a:p>
        </p:txBody>
      </p:sp>
      <p:pic>
        <p:nvPicPr>
          <p:cNvPr id="4" name="Picture 3" descr="C:\Users\seven\Desktop\508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6413" y="3291840"/>
            <a:ext cx="8742616" cy="29399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37224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rtl="1">
              <a:buNone/>
            </a:pPr>
            <a:endParaRPr lang="fa-IR" sz="6600" b="1" dirty="0">
              <a:solidFill>
                <a:schemeClr val="accent1">
                  <a:lumMod val="50000"/>
                </a:schemeClr>
              </a:solidFill>
            </a:endParaRPr>
          </a:p>
          <a:p>
            <a:pPr marL="0" indent="0" algn="ctr" rtl="1">
              <a:buNone/>
            </a:pPr>
            <a:r>
              <a:rPr lang="fa-IR" sz="6600" b="1" dirty="0">
                <a:solidFill>
                  <a:schemeClr val="accent1">
                    <a:lumMod val="50000"/>
                  </a:schemeClr>
                </a:solidFill>
              </a:rPr>
              <a:t>اهداف کلی و جزئی</a:t>
            </a:r>
            <a:endParaRPr lang="en-US" sz="6600" b="1" dirty="0">
              <a:solidFill>
                <a:schemeClr val="accent1">
                  <a:lumMod val="50000"/>
                </a:schemeClr>
              </a:solidFill>
            </a:endParaRPr>
          </a:p>
        </p:txBody>
      </p:sp>
    </p:spTree>
    <p:extLst>
      <p:ext uri="{BB962C8B-B14F-4D97-AF65-F5344CB8AC3E}">
        <p14:creationId xmlns:p14="http://schemas.microsoft.com/office/powerpoint/2010/main" val="2096879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67098"/>
            <a:ext cx="10820400" cy="4951588"/>
          </a:xfrm>
        </p:spPr>
        <p:txBody>
          <a:bodyPr/>
          <a:lstStyle/>
          <a:p>
            <a:endParaRPr lang="en-US" dirty="0"/>
          </a:p>
        </p:txBody>
      </p:sp>
      <p:sp>
        <p:nvSpPr>
          <p:cNvPr id="6" name="Vertical Scroll 5"/>
          <p:cNvSpPr/>
          <p:nvPr/>
        </p:nvSpPr>
        <p:spPr>
          <a:xfrm>
            <a:off x="3157946" y="757646"/>
            <a:ext cx="8085907" cy="5461039"/>
          </a:xfrm>
          <a:prstGeom prst="verticalScroll">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fa-IR" sz="2000" dirty="0">
                <a:solidFill>
                  <a:schemeClr val="tx1"/>
                </a:solidFill>
              </a:rPr>
              <a:t>انواع تقویم را نام ببرد. (دانش ) </a:t>
            </a:r>
          </a:p>
          <a:p>
            <a:pPr algn="ctr">
              <a:lnSpc>
                <a:spcPct val="150000"/>
              </a:lnSpc>
            </a:pPr>
            <a:r>
              <a:rPr lang="fa-IR" sz="2000" dirty="0">
                <a:solidFill>
                  <a:schemeClr val="tx1"/>
                </a:solidFill>
              </a:rPr>
              <a:t>ماه های هر فصل را نام ببرد . ( دانش )</a:t>
            </a:r>
          </a:p>
          <a:p>
            <a:pPr algn="ctr">
              <a:lnSpc>
                <a:spcPct val="150000"/>
              </a:lnSpc>
            </a:pPr>
            <a:r>
              <a:rPr lang="fa-IR" sz="2000" dirty="0">
                <a:solidFill>
                  <a:schemeClr val="tx1"/>
                </a:solidFill>
              </a:rPr>
              <a:t>اولین فصل سال را نام ببرد . ( دانش )</a:t>
            </a:r>
          </a:p>
          <a:p>
            <a:pPr algn="ctr">
              <a:lnSpc>
                <a:spcPct val="150000"/>
              </a:lnSpc>
            </a:pPr>
            <a:r>
              <a:rPr lang="fa-IR" sz="2000" dirty="0">
                <a:solidFill>
                  <a:schemeClr val="tx1"/>
                </a:solidFill>
              </a:rPr>
              <a:t>دلیل استفاده از تقویم را شرح دهد . ( درک و فهم) </a:t>
            </a:r>
          </a:p>
          <a:p>
            <a:pPr algn="ctr">
              <a:lnSpc>
                <a:spcPct val="150000"/>
              </a:lnSpc>
            </a:pPr>
            <a:r>
              <a:rPr lang="fa-IR" sz="2000" dirty="0">
                <a:solidFill>
                  <a:schemeClr val="tx1"/>
                </a:solidFill>
              </a:rPr>
              <a:t>نمونه هایی از ماه های 31 روزه سال را بیان کند . ( درک و فهم) </a:t>
            </a:r>
          </a:p>
          <a:p>
            <a:pPr algn="ctr">
              <a:lnSpc>
                <a:spcPct val="150000"/>
              </a:lnSpc>
            </a:pPr>
            <a:r>
              <a:rPr lang="fa-IR" sz="2000" dirty="0">
                <a:solidFill>
                  <a:schemeClr val="tx1"/>
                </a:solidFill>
              </a:rPr>
              <a:t>یک درخت را در فصل های مختلف سال رسم کند . ( کاربرد)</a:t>
            </a:r>
          </a:p>
          <a:p>
            <a:pPr algn="ctr">
              <a:lnSpc>
                <a:spcPct val="150000"/>
              </a:lnSpc>
            </a:pPr>
            <a:r>
              <a:rPr lang="fa-IR" sz="2000" dirty="0">
                <a:solidFill>
                  <a:schemeClr val="tx1"/>
                </a:solidFill>
              </a:rPr>
              <a:t>ماه های سال را بر اساس فصل ها طبقه بندی کند . ( ترکیب )</a:t>
            </a:r>
          </a:p>
          <a:p>
            <a:pPr algn="ctr">
              <a:lnSpc>
                <a:spcPct val="150000"/>
              </a:lnSpc>
            </a:pPr>
            <a:r>
              <a:rPr lang="fa-IR" sz="2000" dirty="0">
                <a:solidFill>
                  <a:schemeClr val="tx1"/>
                </a:solidFill>
              </a:rPr>
              <a:t>نتایج عدم استفاده از تقویم را تجزیه و تحلیل کند . ( تجزیه و تحلیل )</a:t>
            </a:r>
          </a:p>
          <a:p>
            <a:pPr algn="ctr">
              <a:lnSpc>
                <a:spcPct val="150000"/>
              </a:lnSpc>
            </a:pPr>
            <a:endParaRPr lang="en-US" dirty="0"/>
          </a:p>
        </p:txBody>
      </p:sp>
      <p:sp>
        <p:nvSpPr>
          <p:cNvPr id="7" name="Pentagon 6"/>
          <p:cNvSpPr/>
          <p:nvPr/>
        </p:nvSpPr>
        <p:spPr>
          <a:xfrm>
            <a:off x="685800" y="3553097"/>
            <a:ext cx="2619103" cy="1097280"/>
          </a:xfrm>
          <a:prstGeom prst="homePlat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dirty="0">
                <a:solidFill>
                  <a:schemeClr val="tx1"/>
                </a:solidFill>
              </a:rPr>
              <a:t>حیطه شناختی</a:t>
            </a:r>
            <a:endParaRPr lang="en-US" sz="3200" dirty="0">
              <a:solidFill>
                <a:schemeClr val="tx1"/>
              </a:solidFill>
            </a:endParaRPr>
          </a:p>
        </p:txBody>
      </p:sp>
    </p:spTree>
    <p:extLst>
      <p:ext uri="{BB962C8B-B14F-4D97-AF65-F5344CB8AC3E}">
        <p14:creationId xmlns:p14="http://schemas.microsoft.com/office/powerpoint/2010/main" val="273336000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anim calcmode="lin" valueType="num">
                                      <p:cBhvr>
                                        <p:cTn id="15" dur="2000" fill="hold"/>
                                        <p:tgtEl>
                                          <p:spTgt spid="6"/>
                                        </p:tgtEl>
                                        <p:attrNameLst>
                                          <p:attrName>ppt_w</p:attrName>
                                        </p:attrNameLst>
                                      </p:cBhvr>
                                      <p:tavLst>
                                        <p:tav tm="0" fmla="#ppt_w*sin(2.5*pi*$)">
                                          <p:val>
                                            <p:fltVal val="0"/>
                                          </p:val>
                                        </p:tav>
                                        <p:tav tm="100000">
                                          <p:val>
                                            <p:fltVal val="1"/>
                                          </p:val>
                                        </p:tav>
                                      </p:tavLst>
                                    </p:anim>
                                    <p:anim calcmode="lin" valueType="num">
                                      <p:cBhvr>
                                        <p:cTn id="16"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23852"/>
            <a:ext cx="10820400" cy="4794834"/>
          </a:xfrm>
        </p:spPr>
        <p:txBody>
          <a:bodyPr/>
          <a:lstStyle/>
          <a:p>
            <a:endParaRPr lang="en-US" dirty="0"/>
          </a:p>
        </p:txBody>
      </p:sp>
      <p:sp>
        <p:nvSpPr>
          <p:cNvPr id="4" name="Vertical Scroll 3"/>
          <p:cNvSpPr/>
          <p:nvPr/>
        </p:nvSpPr>
        <p:spPr>
          <a:xfrm>
            <a:off x="4454434" y="927461"/>
            <a:ext cx="6675120" cy="5342709"/>
          </a:xfrm>
          <a:prstGeom prst="verticalScroll">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r" rtl="1">
              <a:lnSpc>
                <a:spcPct val="150000"/>
              </a:lnSpc>
              <a:buFont typeface="Arial" panose="020B0604020202020204" pitchFamily="34" charset="0"/>
              <a:buChar char="•"/>
            </a:pPr>
            <a:r>
              <a:rPr lang="fa-IR" sz="2000" dirty="0">
                <a:solidFill>
                  <a:schemeClr val="tx1"/>
                </a:solidFill>
              </a:rPr>
              <a:t>نسبت به مطالعه درباره تقویم علاقه پیدا کند.</a:t>
            </a:r>
          </a:p>
          <a:p>
            <a:pPr marL="342900" indent="-342900" algn="r" rtl="1">
              <a:lnSpc>
                <a:spcPct val="150000"/>
              </a:lnSpc>
              <a:buFont typeface="Arial" panose="020B0604020202020204" pitchFamily="34" charset="0"/>
              <a:buChar char="•"/>
            </a:pPr>
            <a:r>
              <a:rPr lang="fa-IR" sz="2000" dirty="0">
                <a:solidFill>
                  <a:schemeClr val="tx1"/>
                </a:solidFill>
              </a:rPr>
              <a:t>به وقت شناسی اهمیت دهد، برای وقت خود ارزش قایل شود.</a:t>
            </a:r>
          </a:p>
          <a:p>
            <a:pPr marL="342900" indent="-342900" algn="r" rtl="1">
              <a:lnSpc>
                <a:spcPct val="150000"/>
              </a:lnSpc>
              <a:buFont typeface="Arial" panose="020B0604020202020204" pitchFamily="34" charset="0"/>
              <a:buChar char="•"/>
            </a:pPr>
            <a:r>
              <a:rPr lang="fa-IR" sz="2000" dirty="0">
                <a:solidFill>
                  <a:schemeClr val="tx1"/>
                </a:solidFill>
              </a:rPr>
              <a:t>علاقه مند شود به عنوان کاردستی یک تقویم درست کند .</a:t>
            </a:r>
          </a:p>
          <a:p>
            <a:pPr marL="342900" indent="-342900" algn="r" rtl="1">
              <a:lnSpc>
                <a:spcPct val="150000"/>
              </a:lnSpc>
              <a:buFont typeface="Arial" panose="020B0604020202020204" pitchFamily="34" charset="0"/>
              <a:buChar char="•"/>
            </a:pPr>
            <a:r>
              <a:rPr lang="fa-IR" sz="2000" dirty="0">
                <a:solidFill>
                  <a:schemeClr val="tx1"/>
                </a:solidFill>
              </a:rPr>
              <a:t>علاقه مند شود یک روزنامه دیواری با موضوع تقویم درست کند . </a:t>
            </a:r>
          </a:p>
          <a:p>
            <a:pPr marL="342900" indent="-342900" algn="r" rtl="1">
              <a:lnSpc>
                <a:spcPct val="150000"/>
              </a:lnSpc>
              <a:buFont typeface="Arial" panose="020B0604020202020204" pitchFamily="34" charset="0"/>
              <a:buChar char="•"/>
            </a:pPr>
            <a:r>
              <a:rPr lang="fa-IR" sz="2000" dirty="0">
                <a:solidFill>
                  <a:schemeClr val="tx1"/>
                </a:solidFill>
              </a:rPr>
              <a:t>تقویت نگرش مثبت به ایام 22بهمن ، 13 آبان </a:t>
            </a:r>
          </a:p>
          <a:p>
            <a:pPr marL="342900" indent="-342900" algn="r" rtl="1">
              <a:lnSpc>
                <a:spcPct val="150000"/>
              </a:lnSpc>
              <a:buFont typeface="Arial" panose="020B0604020202020204" pitchFamily="34" charset="0"/>
              <a:buChar char="•"/>
            </a:pPr>
            <a:r>
              <a:rPr lang="fa-IR" sz="2000" dirty="0">
                <a:solidFill>
                  <a:schemeClr val="tx1"/>
                </a:solidFill>
              </a:rPr>
              <a:t>تقویت نگرش مثبت نسبت به صله رحم در روزهای جمعه</a:t>
            </a:r>
          </a:p>
          <a:p>
            <a:pPr marL="342900" indent="-342900" algn="r" rtl="1">
              <a:lnSpc>
                <a:spcPct val="150000"/>
              </a:lnSpc>
              <a:buFont typeface="Arial" panose="020B0604020202020204" pitchFamily="34" charset="0"/>
              <a:buChar char="•"/>
            </a:pPr>
            <a:r>
              <a:rPr lang="fa-IR" sz="2000" dirty="0">
                <a:solidFill>
                  <a:schemeClr val="tx1"/>
                </a:solidFill>
              </a:rPr>
              <a:t>تقویت نگرش مثبت نسبت به وقت شناسی</a:t>
            </a:r>
          </a:p>
          <a:p>
            <a:pPr algn="r" rtl="1">
              <a:lnSpc>
                <a:spcPct val="150000"/>
              </a:lnSpc>
            </a:pPr>
            <a:endParaRPr lang="en-US" dirty="0"/>
          </a:p>
        </p:txBody>
      </p:sp>
      <p:sp>
        <p:nvSpPr>
          <p:cNvPr id="5" name="Pentagon 4"/>
          <p:cNvSpPr/>
          <p:nvPr/>
        </p:nvSpPr>
        <p:spPr>
          <a:xfrm>
            <a:off x="1240971" y="3043645"/>
            <a:ext cx="3095897" cy="1110343"/>
          </a:xfrm>
          <a:prstGeom prst="homePlat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a:solidFill>
                  <a:schemeClr val="tx1"/>
                </a:solidFill>
              </a:rPr>
              <a:t>حیطه عاطفی</a:t>
            </a:r>
            <a:endParaRPr lang="en-US" sz="2800" dirty="0">
              <a:solidFill>
                <a:schemeClr val="tx1"/>
              </a:solidFill>
            </a:endParaRPr>
          </a:p>
        </p:txBody>
      </p:sp>
    </p:spTree>
    <p:extLst>
      <p:ext uri="{BB962C8B-B14F-4D97-AF65-F5344CB8AC3E}">
        <p14:creationId xmlns:p14="http://schemas.microsoft.com/office/powerpoint/2010/main" val="1276774700"/>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ppt_w</p:attrName>
                                        </p:attrNameLst>
                                      </p:cBhvr>
                                      <p:tavLst>
                                        <p:tav tm="0" fmla="#ppt_w*sin(2.5*pi*$)">
                                          <p:val>
                                            <p:fltVal val="0"/>
                                          </p:val>
                                        </p:tav>
                                        <p:tav tm="100000">
                                          <p:val>
                                            <p:fltVal val="1"/>
                                          </p:val>
                                        </p:tav>
                                      </p:tavLst>
                                    </p:anim>
                                    <p:anim calcmode="lin" valueType="num">
                                      <p:cBhvr>
                                        <p:cTn id="16"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0007" y="1475720"/>
            <a:ext cx="10820400" cy="4402948"/>
          </a:xfrm>
        </p:spPr>
        <p:txBody>
          <a:bodyPr/>
          <a:lstStyle/>
          <a:p>
            <a:endParaRPr lang="en-US" dirty="0"/>
          </a:p>
        </p:txBody>
      </p:sp>
      <p:sp>
        <p:nvSpPr>
          <p:cNvPr id="4" name="Vertical Scroll 3"/>
          <p:cNvSpPr/>
          <p:nvPr/>
        </p:nvSpPr>
        <p:spPr>
          <a:xfrm>
            <a:off x="4787538" y="992777"/>
            <a:ext cx="6622869" cy="4480560"/>
          </a:xfrm>
          <a:prstGeom prst="verticalScroll">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r" rtl="1">
              <a:lnSpc>
                <a:spcPct val="150000"/>
              </a:lnSpc>
              <a:buFont typeface="Arial" panose="020B0604020202020204" pitchFamily="34" charset="0"/>
              <a:buChar char="•"/>
            </a:pPr>
            <a:r>
              <a:rPr lang="fa-IR" sz="2000" dirty="0">
                <a:solidFill>
                  <a:schemeClr val="tx1"/>
                </a:solidFill>
              </a:rPr>
              <a:t>پیرامون تقویم های گوناگون تحقیق کند. </a:t>
            </a:r>
          </a:p>
          <a:p>
            <a:pPr marL="342900" indent="-342900" algn="r" rtl="1">
              <a:lnSpc>
                <a:spcPct val="150000"/>
              </a:lnSpc>
              <a:buFont typeface="Arial" panose="020B0604020202020204" pitchFamily="34" charset="0"/>
              <a:buChar char="•"/>
            </a:pPr>
            <a:r>
              <a:rPr lang="fa-IR" sz="2000" dirty="0">
                <a:solidFill>
                  <a:schemeClr val="tx1"/>
                </a:solidFill>
              </a:rPr>
              <a:t>یک روزشمار تهیه کند و روزهای مهم وخاص سال را در آن مشخص کند. </a:t>
            </a:r>
          </a:p>
          <a:p>
            <a:pPr marL="342900" indent="-342900" algn="r" rtl="1">
              <a:lnSpc>
                <a:spcPct val="150000"/>
              </a:lnSpc>
              <a:buFont typeface="Arial" panose="020B0604020202020204" pitchFamily="34" charset="0"/>
              <a:buChar char="•"/>
            </a:pPr>
            <a:r>
              <a:rPr lang="fa-IR" sz="2000" dirty="0">
                <a:solidFill>
                  <a:schemeClr val="tx1"/>
                </a:solidFill>
              </a:rPr>
              <a:t>اعیاد مهم سال را در مدرسه با کمک دوستان جشن بگیرد.</a:t>
            </a:r>
          </a:p>
          <a:p>
            <a:pPr marL="342900" indent="-342900" algn="r" rtl="1">
              <a:lnSpc>
                <a:spcPct val="150000"/>
              </a:lnSpc>
              <a:buFont typeface="Arial" panose="020B0604020202020204" pitchFamily="34" charset="0"/>
              <a:buChar char="•"/>
            </a:pPr>
            <a:r>
              <a:rPr lang="fa-IR" sz="2000" dirty="0">
                <a:solidFill>
                  <a:schemeClr val="tx1"/>
                </a:solidFill>
              </a:rPr>
              <a:t>دانش آموز فعالیت های فردی و گروهی و کلاسی را انجام دهد.</a:t>
            </a:r>
          </a:p>
          <a:p>
            <a:pPr marL="342900" indent="-342900" algn="r" rtl="1">
              <a:lnSpc>
                <a:spcPct val="150000"/>
              </a:lnSpc>
              <a:buFont typeface="Arial" panose="020B0604020202020204" pitchFamily="34" charset="0"/>
              <a:buChar char="•"/>
            </a:pPr>
            <a:r>
              <a:rPr lang="fa-IR" sz="2000" dirty="0">
                <a:solidFill>
                  <a:schemeClr val="tx1"/>
                </a:solidFill>
              </a:rPr>
              <a:t>دانش آموز در اعیاد مذهبی برگزار شده شرکت کند. </a:t>
            </a:r>
          </a:p>
          <a:p>
            <a:pPr algn="r" rtl="1">
              <a:lnSpc>
                <a:spcPct val="150000"/>
              </a:lnSpc>
            </a:pPr>
            <a:endParaRPr lang="fa-IR" sz="2000" dirty="0">
              <a:solidFill>
                <a:schemeClr val="tx1"/>
              </a:solidFill>
            </a:endParaRPr>
          </a:p>
        </p:txBody>
      </p:sp>
      <p:sp>
        <p:nvSpPr>
          <p:cNvPr id="5" name="Pentagon 4"/>
          <p:cNvSpPr/>
          <p:nvPr/>
        </p:nvSpPr>
        <p:spPr>
          <a:xfrm>
            <a:off x="1136469" y="3187337"/>
            <a:ext cx="3200400" cy="979714"/>
          </a:xfrm>
          <a:prstGeom prst="homePlat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dirty="0">
                <a:solidFill>
                  <a:schemeClr val="tx1"/>
                </a:solidFill>
              </a:rPr>
              <a:t>حیطه مهارتی</a:t>
            </a:r>
            <a:endParaRPr lang="en-US" sz="2800" dirty="0">
              <a:solidFill>
                <a:schemeClr val="tx1"/>
              </a:solidFill>
            </a:endParaRPr>
          </a:p>
        </p:txBody>
      </p:sp>
    </p:spTree>
    <p:extLst>
      <p:ext uri="{BB962C8B-B14F-4D97-AF65-F5344CB8AC3E}">
        <p14:creationId xmlns:p14="http://schemas.microsoft.com/office/powerpoint/2010/main" val="44860445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ppt_w</p:attrName>
                                        </p:attrNameLst>
                                      </p:cBhvr>
                                      <p:tavLst>
                                        <p:tav tm="0" fmla="#ppt_w*sin(2.5*pi*$)">
                                          <p:val>
                                            <p:fltVal val="0"/>
                                          </p:val>
                                        </p:tav>
                                        <p:tav tm="100000">
                                          <p:val>
                                            <p:fltVal val="1"/>
                                          </p:val>
                                        </p:tav>
                                      </p:tavLst>
                                    </p:anim>
                                    <p:anim calcmode="lin" valueType="num">
                                      <p:cBhvr>
                                        <p:cTn id="16"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chemeClr val="accent1">
                    <a:lumMod val="75000"/>
                  </a:schemeClr>
                </a:solidFill>
                <a:cs typeface="B Nazanin" pitchFamily="2" charset="-78"/>
              </a:rPr>
              <a:t>انتخاب محتوای مناسب آموزشی</a:t>
            </a:r>
            <a:br>
              <a:rPr lang="fa-IR" dirty="0">
                <a:solidFill>
                  <a:schemeClr val="accent1">
                    <a:lumMod val="75000"/>
                  </a:schemeClr>
                </a:solidFill>
                <a:cs typeface="B Nazanin" pitchFamily="2" charset="-78"/>
              </a:rPr>
            </a:br>
            <a:r>
              <a:rPr lang="fa-IR" dirty="0">
                <a:solidFill>
                  <a:schemeClr val="accent1">
                    <a:lumMod val="75000"/>
                  </a:schemeClr>
                </a:solidFill>
                <a:cs typeface="B Nazanin" pitchFamily="2" charset="-78"/>
              </a:rPr>
              <a:t>(مفاهیم َو  مهارت اساسی) </a:t>
            </a:r>
            <a:endParaRPr lang="en-US" dirty="0">
              <a:solidFill>
                <a:schemeClr val="accent1">
                  <a:lumMod val="75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7279" y="2339181"/>
            <a:ext cx="10580915" cy="4022430"/>
          </a:xfrm>
        </p:spPr>
      </p:pic>
      <p:sp>
        <p:nvSpPr>
          <p:cNvPr id="5" name="Rectangle 4"/>
          <p:cNvSpPr/>
          <p:nvPr/>
        </p:nvSpPr>
        <p:spPr>
          <a:xfrm>
            <a:off x="1097279" y="5499279"/>
            <a:ext cx="2431532" cy="913848"/>
          </a:xfrm>
          <a:prstGeom prst="rect">
            <a:avLst/>
          </a:prstGeom>
        </p:spPr>
        <p:style>
          <a:lnRef idx="1">
            <a:schemeClr val="accent4"/>
          </a:lnRef>
          <a:fillRef idx="2">
            <a:schemeClr val="accent4"/>
          </a:fillRef>
          <a:effectRef idx="1">
            <a:schemeClr val="accent4"/>
          </a:effectRef>
          <a:fontRef idx="minor">
            <a:schemeClr val="dk1"/>
          </a:fontRef>
        </p:style>
        <p:txBody>
          <a:bodyPr rtlCol="1" anchor="ctr"/>
          <a:lstStyle/>
          <a:p>
            <a:pPr algn="ctr"/>
            <a:endParaRPr lang="fa-IR"/>
          </a:p>
        </p:txBody>
      </p:sp>
    </p:spTree>
    <p:extLst>
      <p:ext uri="{BB962C8B-B14F-4D97-AF65-F5344CB8AC3E}">
        <p14:creationId xmlns:p14="http://schemas.microsoft.com/office/powerpoint/2010/main" val="133453227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031966"/>
            <a:ext cx="10820400" cy="5186719"/>
          </a:xfrm>
        </p:spPr>
        <p:txBody>
          <a:bodyPr/>
          <a:lstStyle/>
          <a:p>
            <a:pPr marL="0" indent="0" algn="r">
              <a:lnSpc>
                <a:spcPct val="150000"/>
              </a:lnSpc>
              <a:buNone/>
            </a:pPr>
            <a:r>
              <a:rPr lang="fa-IR" sz="2400" dirty="0">
                <a:cs typeface="B Nazanin" pitchFamily="2" charset="-78"/>
              </a:rPr>
              <a:t>با توجه به ملاک های تعیین شده، تکالیف عملکردی نیز با مشورت در گروه انتخاب گردید. درانتخاب تکالیف عملکردی سعی بر این بود که تکالیف نشان دهنده نیل به شایستگی ها و در ارتباط با زندگی واقعی دانش آموز باشند. لذا پس از بحث و مشورت زیاد در گروه و، تکالیف روبه رو انتخاب گردید. </a:t>
            </a:r>
          </a:p>
          <a:p>
            <a:pPr marL="0" indent="0" algn="r">
              <a:lnSpc>
                <a:spcPct val="150000"/>
              </a:lnSpc>
              <a:buNone/>
            </a:pPr>
            <a:r>
              <a:rPr lang="fa-IR" sz="2400" dirty="0">
                <a:cs typeface="B Nazanin" pitchFamily="2" charset="-78"/>
              </a:rPr>
              <a:t>در طرح پرسش های اساسی سعی بر این بود، پرسش ها به گونه ای باشند که موجب تفکر عمیق در دانش آموزان شود و نیز با ایجاد چالش در آن ها تجربه های پشین را به تجربه های جدید متصل و به خلاقیت و نوآوری آنها منجر گردد.</a:t>
            </a:r>
          </a:p>
          <a:p>
            <a:pPr marL="0" indent="0" algn="r">
              <a:buNone/>
            </a:pPr>
            <a:r>
              <a:rPr lang="fa-IR" dirty="0">
                <a:solidFill>
                  <a:schemeClr val="accent4">
                    <a:lumMod val="50000"/>
                  </a:schemeClr>
                </a:solidFill>
              </a:rPr>
              <a:t>سوال اساسی : </a:t>
            </a:r>
          </a:p>
          <a:p>
            <a:pPr marL="0" indent="0" algn="r">
              <a:buNone/>
            </a:pPr>
            <a:r>
              <a:rPr lang="fa-IR" dirty="0">
                <a:solidFill>
                  <a:schemeClr val="accent4">
                    <a:lumMod val="50000"/>
                  </a:schemeClr>
                </a:solidFill>
              </a:rPr>
              <a:t>تقویم چیست ؟ روزهای مهم سال کدام ها هستند ؟ فواید استفاده از تقویم چیست ؟ </a:t>
            </a:r>
          </a:p>
          <a:p>
            <a:pPr algn="r"/>
            <a:endParaRPr lang="en-US" dirty="0"/>
          </a:p>
        </p:txBody>
      </p:sp>
    </p:spTree>
    <p:extLst>
      <p:ext uri="{BB962C8B-B14F-4D97-AF65-F5344CB8AC3E}">
        <p14:creationId xmlns:p14="http://schemas.microsoft.com/office/powerpoint/2010/main" val="123685908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chemeClr val="accent2">
                    <a:lumMod val="75000"/>
                  </a:schemeClr>
                </a:solidFill>
              </a:rPr>
              <a:t>نقشه ذهنی</a:t>
            </a:r>
            <a:endParaRPr lang="en-US" dirty="0">
              <a:solidFill>
                <a:schemeClr val="accent2">
                  <a:lumMod val="75000"/>
                </a:schemeClr>
              </a:solidFill>
            </a:endParaRPr>
          </a:p>
        </p:txBody>
      </p:sp>
      <p:sp>
        <p:nvSpPr>
          <p:cNvPr id="3" name="Content Placeholder 2"/>
          <p:cNvSpPr>
            <a:spLocks noGrp="1"/>
          </p:cNvSpPr>
          <p:nvPr>
            <p:ph idx="1"/>
          </p:nvPr>
        </p:nvSpPr>
        <p:spPr/>
        <p:txBody>
          <a:bodyPr/>
          <a:lstStyle/>
          <a:p>
            <a:pPr marL="0" indent="0" algn="r">
              <a:buNone/>
            </a:pPr>
            <a:r>
              <a:rPr lang="fa-IR" sz="3200" dirty="0">
                <a:cs typeface="B Nazanin" pitchFamily="2" charset="-78"/>
              </a:rPr>
              <a:t>پس از استخراج مفاهیم براساس نظرات اعضای گروه نقشه ذهنی به صورت زیر طراحی گردید.:</a:t>
            </a:r>
          </a:p>
          <a:p>
            <a:pPr algn="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0869" y="3370217"/>
            <a:ext cx="8321040" cy="3373484"/>
          </a:xfrm>
          <a:prstGeom prst="rect">
            <a:avLst/>
          </a:prstGeom>
        </p:spPr>
      </p:pic>
    </p:spTree>
    <p:extLst>
      <p:ext uri="{BB962C8B-B14F-4D97-AF65-F5344CB8AC3E}">
        <p14:creationId xmlns:p14="http://schemas.microsoft.com/office/powerpoint/2010/main" val="193261478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2"/>
          <p:cNvSpPr txBox="1">
            <a:spLocks noGrp="1"/>
          </p:cNvSpPr>
          <p:nvPr>
            <p:ph idx="1"/>
          </p:nvPr>
        </p:nvSpPr>
        <p:spPr>
          <a:xfrm>
            <a:off x="685800" y="496390"/>
            <a:ext cx="10820400" cy="5722296"/>
          </a:xfrm>
          <a:prstGeom prst="rect">
            <a:avLst/>
          </a:prstGeom>
          <a:noFill/>
          <a:ln>
            <a:noFill/>
          </a:ln>
          <a:effectLst/>
        </p:spPr>
        <p:txBody>
          <a:bodyPr rot="0" spcFirstLastPara="0" vert="horz" wrap="square" lIns="91440" tIns="45720" rIns="91440" bIns="45720" numCol="1" spcCol="0" rtlCol="1" fromWordArt="0" anchor="t" anchorCtr="0" forceAA="0" compatLnSpc="1">
            <a:prstTxWarp prst="textNoShape">
              <a:avLst/>
            </a:prstTxWarp>
            <a:noAutofit/>
          </a:bodyPr>
          <a:lstStyle/>
          <a:p>
            <a:pPr marL="0" marR="0" algn="r" rtl="1">
              <a:lnSpc>
                <a:spcPct val="115000"/>
              </a:lnSpc>
              <a:spcBef>
                <a:spcPts val="0"/>
              </a:spcBef>
              <a:spcAft>
                <a:spcPts val="1000"/>
              </a:spcAft>
            </a:pP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3" name="Rounded Rectangle 2"/>
          <p:cNvSpPr/>
          <p:nvPr/>
        </p:nvSpPr>
        <p:spPr>
          <a:xfrm>
            <a:off x="4754880" y="679269"/>
            <a:ext cx="2364377" cy="56170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a:solidFill>
                  <a:schemeClr val="tx1"/>
                </a:solidFill>
              </a:rPr>
              <a:t>اهداف کلی</a:t>
            </a:r>
            <a:endParaRPr lang="en-US" sz="2400" dirty="0">
              <a:solidFill>
                <a:schemeClr val="tx1"/>
              </a:solidFill>
            </a:endParaRPr>
          </a:p>
        </p:txBody>
      </p:sp>
      <p:sp>
        <p:nvSpPr>
          <p:cNvPr id="5" name="Left Arrow 4"/>
          <p:cNvSpPr/>
          <p:nvPr/>
        </p:nvSpPr>
        <p:spPr>
          <a:xfrm rot="19967603">
            <a:off x="3919001" y="1188551"/>
            <a:ext cx="644570" cy="456321"/>
          </a:xfrm>
          <a:prstGeom prst="leftArrow">
            <a:avLst>
              <a:gd name="adj1" fmla="val 67391"/>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Down Arrow 5"/>
          <p:cNvSpPr/>
          <p:nvPr/>
        </p:nvSpPr>
        <p:spPr>
          <a:xfrm>
            <a:off x="5525589" y="1449976"/>
            <a:ext cx="561702" cy="5878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Arrow 6"/>
          <p:cNvSpPr/>
          <p:nvPr/>
        </p:nvSpPr>
        <p:spPr>
          <a:xfrm rot="1564517">
            <a:off x="7319243" y="1172683"/>
            <a:ext cx="596875" cy="4901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ounded Rectangle 7"/>
          <p:cNvSpPr/>
          <p:nvPr/>
        </p:nvSpPr>
        <p:spPr>
          <a:xfrm>
            <a:off x="1332411" y="1580606"/>
            <a:ext cx="2416629" cy="61395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rPr>
              <a:t>تقویت روحیه وقت شناسی</a:t>
            </a:r>
            <a:endParaRPr lang="en-US" sz="2000" dirty="0">
              <a:solidFill>
                <a:schemeClr val="tx1"/>
              </a:solidFill>
            </a:endParaRPr>
          </a:p>
        </p:txBody>
      </p:sp>
      <p:sp>
        <p:nvSpPr>
          <p:cNvPr id="9" name="Rounded Rectangle 8"/>
          <p:cNvSpPr/>
          <p:nvPr/>
        </p:nvSpPr>
        <p:spPr>
          <a:xfrm>
            <a:off x="4632230" y="2194560"/>
            <a:ext cx="2278021" cy="57476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a:solidFill>
                  <a:schemeClr val="tx1"/>
                </a:solidFill>
              </a:rPr>
              <a:t>اهمیت تقویم</a:t>
            </a:r>
            <a:endParaRPr lang="en-US" sz="2400" dirty="0">
              <a:solidFill>
                <a:schemeClr val="tx1"/>
              </a:solidFill>
            </a:endParaRPr>
          </a:p>
        </p:txBody>
      </p:sp>
      <p:sp>
        <p:nvSpPr>
          <p:cNvPr id="10" name="Rounded Rectangle 9"/>
          <p:cNvSpPr/>
          <p:nvPr/>
        </p:nvSpPr>
        <p:spPr>
          <a:xfrm>
            <a:off x="8116104" y="1580606"/>
            <a:ext cx="2560320" cy="57209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rPr>
              <a:t>آشنایی با مفهوم تقویم</a:t>
            </a:r>
            <a:endParaRPr lang="en-US" sz="2000" dirty="0">
              <a:solidFill>
                <a:schemeClr val="tx1"/>
              </a:solidFill>
            </a:endParaRPr>
          </a:p>
        </p:txBody>
      </p:sp>
      <p:sp>
        <p:nvSpPr>
          <p:cNvPr id="11" name="Down Arrow 10"/>
          <p:cNvSpPr/>
          <p:nvPr/>
        </p:nvSpPr>
        <p:spPr>
          <a:xfrm>
            <a:off x="1613262" y="2351314"/>
            <a:ext cx="470263" cy="5478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p:cNvSpPr/>
          <p:nvPr/>
        </p:nvSpPr>
        <p:spPr>
          <a:xfrm>
            <a:off x="685800" y="3031405"/>
            <a:ext cx="2325189" cy="58782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آشنایی با اهمیت وقت شناسی</a:t>
            </a:r>
            <a:endParaRPr lang="en-US" dirty="0">
              <a:solidFill>
                <a:schemeClr val="tx1"/>
              </a:solidFill>
            </a:endParaRPr>
          </a:p>
        </p:txBody>
      </p:sp>
      <p:sp>
        <p:nvSpPr>
          <p:cNvPr id="13" name="Down Arrow 12"/>
          <p:cNvSpPr/>
          <p:nvPr/>
        </p:nvSpPr>
        <p:spPr>
          <a:xfrm>
            <a:off x="1613262" y="3801702"/>
            <a:ext cx="470263" cy="4963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ounded Rectangle 13"/>
          <p:cNvSpPr/>
          <p:nvPr/>
        </p:nvSpPr>
        <p:spPr>
          <a:xfrm>
            <a:off x="685800" y="4480558"/>
            <a:ext cx="2325189" cy="58782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تقویت نگرش مثبت به وقت شناسی</a:t>
            </a:r>
            <a:endParaRPr lang="en-US" dirty="0">
              <a:solidFill>
                <a:schemeClr val="tx1"/>
              </a:solidFill>
            </a:endParaRPr>
          </a:p>
        </p:txBody>
      </p:sp>
      <p:sp>
        <p:nvSpPr>
          <p:cNvPr id="15" name="Down Arrow 14"/>
          <p:cNvSpPr/>
          <p:nvPr/>
        </p:nvSpPr>
        <p:spPr>
          <a:xfrm rot="1780977">
            <a:off x="4677479" y="2860644"/>
            <a:ext cx="383907" cy="6521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ounded Rectangle 15"/>
          <p:cNvSpPr/>
          <p:nvPr/>
        </p:nvSpPr>
        <p:spPr>
          <a:xfrm>
            <a:off x="3291840" y="3619234"/>
            <a:ext cx="1801719" cy="53475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rPr>
              <a:t>آشنایی با وقایع</a:t>
            </a:r>
            <a:endParaRPr lang="en-US" sz="2000" dirty="0">
              <a:solidFill>
                <a:schemeClr val="tx1"/>
              </a:solidFill>
            </a:endParaRPr>
          </a:p>
        </p:txBody>
      </p:sp>
      <p:sp>
        <p:nvSpPr>
          <p:cNvPr id="17" name="Down Arrow 16"/>
          <p:cNvSpPr/>
          <p:nvPr/>
        </p:nvSpPr>
        <p:spPr>
          <a:xfrm>
            <a:off x="4023360" y="4298090"/>
            <a:ext cx="378823" cy="4829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ounded Rectangle 17"/>
          <p:cNvSpPr/>
          <p:nvPr/>
        </p:nvSpPr>
        <p:spPr>
          <a:xfrm>
            <a:off x="3174274" y="4911184"/>
            <a:ext cx="2011680" cy="66748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13 آبان – 22 بهمن- 29 اسفند</a:t>
            </a:r>
            <a:endParaRPr lang="en-US" dirty="0">
              <a:solidFill>
                <a:schemeClr val="tx1"/>
              </a:solidFill>
            </a:endParaRPr>
          </a:p>
        </p:txBody>
      </p:sp>
      <p:sp>
        <p:nvSpPr>
          <p:cNvPr id="21" name="Down Arrow 20"/>
          <p:cNvSpPr/>
          <p:nvPr/>
        </p:nvSpPr>
        <p:spPr>
          <a:xfrm>
            <a:off x="5750690" y="3011810"/>
            <a:ext cx="336601" cy="54596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ounded Rectangle 21"/>
          <p:cNvSpPr/>
          <p:nvPr/>
        </p:nvSpPr>
        <p:spPr>
          <a:xfrm>
            <a:off x="5230719" y="3624110"/>
            <a:ext cx="1476102" cy="52987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آشنایی با ماه ها</a:t>
            </a:r>
            <a:endParaRPr lang="en-US" dirty="0">
              <a:solidFill>
                <a:schemeClr val="tx1"/>
              </a:solidFill>
            </a:endParaRPr>
          </a:p>
        </p:txBody>
      </p:sp>
      <p:sp>
        <p:nvSpPr>
          <p:cNvPr id="23" name="Down Arrow 22"/>
          <p:cNvSpPr/>
          <p:nvPr/>
        </p:nvSpPr>
        <p:spPr>
          <a:xfrm>
            <a:off x="5819502" y="4291556"/>
            <a:ext cx="365760" cy="4829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ounded Rectangle 23"/>
          <p:cNvSpPr/>
          <p:nvPr/>
        </p:nvSpPr>
        <p:spPr>
          <a:xfrm>
            <a:off x="5316581" y="4911184"/>
            <a:ext cx="1476102" cy="66747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فروردین –اردیبهشت و ...</a:t>
            </a:r>
            <a:endParaRPr lang="en-US" dirty="0">
              <a:solidFill>
                <a:schemeClr val="tx1"/>
              </a:solidFill>
            </a:endParaRPr>
          </a:p>
        </p:txBody>
      </p:sp>
      <p:sp>
        <p:nvSpPr>
          <p:cNvPr id="25" name="Down Arrow 24"/>
          <p:cNvSpPr/>
          <p:nvPr/>
        </p:nvSpPr>
        <p:spPr>
          <a:xfrm rot="19103622">
            <a:off x="7025182" y="2827523"/>
            <a:ext cx="391886" cy="5494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ounded Rectangle 25"/>
          <p:cNvSpPr/>
          <p:nvPr/>
        </p:nvSpPr>
        <p:spPr>
          <a:xfrm>
            <a:off x="6977743" y="3567393"/>
            <a:ext cx="1489166" cy="53475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آشنایی با فصول</a:t>
            </a:r>
            <a:endParaRPr lang="en-US" dirty="0">
              <a:solidFill>
                <a:schemeClr val="tx1"/>
              </a:solidFill>
            </a:endParaRPr>
          </a:p>
        </p:txBody>
      </p:sp>
      <p:sp>
        <p:nvSpPr>
          <p:cNvPr id="27" name="Down Arrow 26"/>
          <p:cNvSpPr/>
          <p:nvPr/>
        </p:nvSpPr>
        <p:spPr>
          <a:xfrm>
            <a:off x="7518046" y="4261877"/>
            <a:ext cx="443393" cy="5419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ounded Rectangle 27"/>
          <p:cNvSpPr/>
          <p:nvPr/>
        </p:nvSpPr>
        <p:spPr>
          <a:xfrm>
            <a:off x="6995159" y="4911184"/>
            <a:ext cx="1471750" cy="615123"/>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بهار – تابستان پاییز و زمستان</a:t>
            </a:r>
            <a:endParaRPr lang="en-US" dirty="0">
              <a:solidFill>
                <a:schemeClr val="tx1"/>
              </a:solidFill>
            </a:endParaRPr>
          </a:p>
        </p:txBody>
      </p:sp>
      <p:sp>
        <p:nvSpPr>
          <p:cNvPr id="29" name="Down Arrow 28"/>
          <p:cNvSpPr/>
          <p:nvPr/>
        </p:nvSpPr>
        <p:spPr>
          <a:xfrm>
            <a:off x="9458956" y="2312232"/>
            <a:ext cx="444137" cy="5478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ounded Rectangle 29"/>
          <p:cNvSpPr/>
          <p:nvPr/>
        </p:nvSpPr>
        <p:spPr>
          <a:xfrm>
            <a:off x="8869680" y="3011810"/>
            <a:ext cx="1658983" cy="51691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انواع تقویم</a:t>
            </a:r>
            <a:endParaRPr lang="en-US" dirty="0">
              <a:solidFill>
                <a:schemeClr val="tx1"/>
              </a:solidFill>
            </a:endParaRPr>
          </a:p>
        </p:txBody>
      </p:sp>
      <p:sp>
        <p:nvSpPr>
          <p:cNvPr id="31" name="Down Arrow 30"/>
          <p:cNvSpPr/>
          <p:nvPr/>
        </p:nvSpPr>
        <p:spPr>
          <a:xfrm rot="19637993">
            <a:off x="10510857" y="3554562"/>
            <a:ext cx="365760" cy="4306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Down Arrow 31"/>
          <p:cNvSpPr/>
          <p:nvPr/>
        </p:nvSpPr>
        <p:spPr>
          <a:xfrm>
            <a:off x="9699171" y="3680485"/>
            <a:ext cx="320040" cy="3694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Left Arrow 33"/>
          <p:cNvSpPr/>
          <p:nvPr/>
        </p:nvSpPr>
        <p:spPr>
          <a:xfrm rot="17362564">
            <a:off x="8797225" y="3709153"/>
            <a:ext cx="424347" cy="32993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ounded Rectangle 34"/>
          <p:cNvSpPr/>
          <p:nvPr/>
        </p:nvSpPr>
        <p:spPr>
          <a:xfrm>
            <a:off x="8466909" y="4298090"/>
            <a:ext cx="768505" cy="47638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میلادی</a:t>
            </a:r>
            <a:endParaRPr lang="en-US" dirty="0">
              <a:solidFill>
                <a:schemeClr val="tx1"/>
              </a:solidFill>
            </a:endParaRPr>
          </a:p>
        </p:txBody>
      </p:sp>
      <p:sp>
        <p:nvSpPr>
          <p:cNvPr id="36" name="Rounded Rectangle 35"/>
          <p:cNvSpPr/>
          <p:nvPr/>
        </p:nvSpPr>
        <p:spPr>
          <a:xfrm>
            <a:off x="9458956" y="4298090"/>
            <a:ext cx="782324" cy="47638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قمری</a:t>
            </a:r>
            <a:endParaRPr lang="en-US" dirty="0">
              <a:solidFill>
                <a:schemeClr val="tx1"/>
              </a:solidFill>
            </a:endParaRPr>
          </a:p>
        </p:txBody>
      </p:sp>
      <p:sp>
        <p:nvSpPr>
          <p:cNvPr id="37" name="Rounded Rectangle 36"/>
          <p:cNvSpPr/>
          <p:nvPr/>
        </p:nvSpPr>
        <p:spPr>
          <a:xfrm>
            <a:off x="10464823" y="4261877"/>
            <a:ext cx="873738" cy="51259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solidFill>
                  <a:schemeClr val="tx1"/>
                </a:solidFill>
              </a:rPr>
              <a:t>شمسی</a:t>
            </a:r>
            <a:endParaRPr lang="en-US" dirty="0">
              <a:solidFill>
                <a:schemeClr val="tx1"/>
              </a:solidFill>
            </a:endParaRPr>
          </a:p>
        </p:txBody>
      </p:sp>
    </p:spTree>
    <p:extLst>
      <p:ext uri="{BB962C8B-B14F-4D97-AF65-F5344CB8AC3E}">
        <p14:creationId xmlns:p14="http://schemas.microsoft.com/office/powerpoint/2010/main" val="48638045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267096"/>
            <a:ext cx="9448800" cy="4101737"/>
          </a:xfrm>
        </p:spPr>
        <p:txBody>
          <a:bodyPr/>
          <a:lstStyle/>
          <a:p>
            <a:endParaRPr lang="en-US" dirty="0"/>
          </a:p>
        </p:txBody>
      </p:sp>
      <p:sp>
        <p:nvSpPr>
          <p:cNvPr id="4" name="Rounded Rectangle 3"/>
          <p:cNvSpPr/>
          <p:nvPr/>
        </p:nvSpPr>
        <p:spPr>
          <a:xfrm>
            <a:off x="5525589" y="1267097"/>
            <a:ext cx="4924697" cy="321346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lnSpc>
                <a:spcPct val="150000"/>
              </a:lnSpc>
            </a:pPr>
            <a:r>
              <a:rPr lang="fa-IR" sz="2800" dirty="0">
                <a:solidFill>
                  <a:schemeClr val="tx1"/>
                </a:solidFill>
              </a:rPr>
              <a:t> </a:t>
            </a:r>
            <a:r>
              <a:rPr lang="fa-IR" sz="2800" b="1" i="1" dirty="0">
                <a:solidFill>
                  <a:schemeClr val="tx1"/>
                </a:solidFill>
              </a:rPr>
              <a:t>طراحی واحد یادگیری </a:t>
            </a:r>
            <a:endParaRPr lang="fa-IR" sz="2800" dirty="0">
              <a:solidFill>
                <a:schemeClr val="tx1"/>
              </a:solidFill>
            </a:endParaRPr>
          </a:p>
          <a:p>
            <a:pPr algn="ctr">
              <a:lnSpc>
                <a:spcPct val="150000"/>
              </a:lnSpc>
            </a:pPr>
            <a:r>
              <a:rPr lang="fa-IR" sz="2400" b="1" dirty="0">
                <a:solidFill>
                  <a:schemeClr val="tx1"/>
                </a:solidFill>
              </a:rPr>
              <a:t>موضوع: تقویم</a:t>
            </a:r>
          </a:p>
          <a:p>
            <a:pPr algn="ctr">
              <a:lnSpc>
                <a:spcPct val="150000"/>
              </a:lnSpc>
            </a:pPr>
            <a:r>
              <a:rPr lang="fa-IR" sz="2800" dirty="0">
                <a:solidFill>
                  <a:schemeClr val="tx1"/>
                </a:solidFill>
              </a:rPr>
              <a:t>مطالعات اجتماعی چهارم دبستان</a:t>
            </a:r>
            <a:endParaRPr lang="en-US" sz="2800" dirty="0">
              <a:solidFill>
                <a:schemeClr val="tx1"/>
              </a:solidFill>
            </a:endParaRPr>
          </a:p>
        </p:txBody>
      </p:sp>
      <p:pic>
        <p:nvPicPr>
          <p:cNvPr id="5" name="Picture 4" descr="C:\Users\seven\Desktop\6016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397726"/>
            <a:ext cx="3783875" cy="3082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957602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200" b="1" dirty="0">
                <a:solidFill>
                  <a:srgbClr val="7030A0"/>
                </a:solidFill>
                <a:cs typeface="B Nazanin" pitchFamily="2" charset="-78"/>
              </a:rPr>
              <a:t>سازماندهی فعالیت های یادگیری و ایجاد فرصت های  </a:t>
            </a:r>
            <a:br>
              <a:rPr lang="en-US" sz="3200" b="1" dirty="0">
                <a:solidFill>
                  <a:srgbClr val="7030A0"/>
                </a:solidFill>
                <a:cs typeface="B Nazanin" pitchFamily="2" charset="-78"/>
              </a:rPr>
            </a:br>
            <a:r>
              <a:rPr lang="fa-IR" sz="3200" b="1" dirty="0">
                <a:solidFill>
                  <a:srgbClr val="7030A0"/>
                </a:solidFill>
                <a:cs typeface="B Nazanin" pitchFamily="2" charset="-78"/>
              </a:rPr>
              <a:t>یادگیری با به کار گیری راهبردها و رسانه مناسب آموزشی</a:t>
            </a:r>
            <a:endParaRPr lang="en-US" sz="32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4583" y="2310605"/>
            <a:ext cx="10228217" cy="4077131"/>
          </a:xfrm>
        </p:spPr>
      </p:pic>
    </p:spTree>
    <p:extLst>
      <p:ext uri="{BB962C8B-B14F-4D97-AF65-F5344CB8AC3E}">
        <p14:creationId xmlns:p14="http://schemas.microsoft.com/office/powerpoint/2010/main" val="244719389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97726"/>
            <a:ext cx="10820400" cy="4820959"/>
          </a:xfrm>
        </p:spPr>
        <p:txBody>
          <a:bodyPr/>
          <a:lstStyle/>
          <a:p>
            <a:pPr marL="0" indent="0" algn="r" rtl="1">
              <a:lnSpc>
                <a:spcPct val="150000"/>
              </a:lnSpc>
              <a:buNone/>
            </a:pPr>
            <a:r>
              <a:rPr lang="fa-IR" dirty="0"/>
              <a:t>یک تقویم بزرگ تهیه و روی تخته کلاس می چسبانم. از دانش آموزان میخواهم روز تولد خود را در تقویم علامت بزنند. در نهایت تمام تقویم دارای روز تولد دانش آموزان میشود. اینگونه دانش آموزان با مفهوم تقویم و خود تقویم آشنا میشوند.</a:t>
            </a:r>
            <a:endParaRPr lang="en-US" dirty="0"/>
          </a:p>
          <a:p>
            <a:pPr marL="0" indent="0" algn="r">
              <a:lnSpc>
                <a:spcPct val="150000"/>
              </a:lnSpc>
              <a:buNone/>
            </a:pPr>
            <a:r>
              <a:rPr lang="fa-IR" dirty="0"/>
              <a:t>یک پاورپوینت از فصل های مختلف تقویم تهیه می کنم.از دانش آموزان می خواهم نام فصل های تقویم را با توجه به تصاویر بیان کنند و همچنین ویژگی های  هر فصل را ذکر کنند. اینگونه دانش آموزان با مفهوم فصل در تقویم آشنا میشوند و ترتیب آنها را در تقویم درک می کنند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726" y="4415246"/>
            <a:ext cx="5538651" cy="2442754"/>
          </a:xfrm>
          <a:prstGeom prst="rect">
            <a:avLst/>
          </a:prstGeom>
        </p:spPr>
      </p:pic>
    </p:spTree>
    <p:extLst>
      <p:ext uri="{BB962C8B-B14F-4D97-AF65-F5344CB8AC3E}">
        <p14:creationId xmlns:p14="http://schemas.microsoft.com/office/powerpoint/2010/main" val="215258941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19350"/>
            <a:ext cx="10820400" cy="4899336"/>
          </a:xfrm>
        </p:spPr>
        <p:txBody>
          <a:bodyPr/>
          <a:lstStyle/>
          <a:p>
            <a:pPr marL="0" indent="0" algn="r" rtl="1">
              <a:lnSpc>
                <a:spcPct val="150000"/>
              </a:lnSpc>
              <a:buNone/>
            </a:pPr>
            <a:r>
              <a:rPr lang="fa-IR" dirty="0"/>
              <a:t>یک تقویم در کلاس تهیه می کنم و از دانش آموزان می خواهم هر اطلاعاتی در مورد آن دارند بیان کنند. کاربردهای استفاده از تقویم را بیان کنند.</a:t>
            </a:r>
            <a:endParaRPr lang="en-US" dirty="0"/>
          </a:p>
          <a:p>
            <a:pPr marL="0" indent="0" algn="r" rtl="1">
              <a:lnSpc>
                <a:spcPct val="150000"/>
              </a:lnSpc>
              <a:buNone/>
            </a:pPr>
            <a:r>
              <a:rPr lang="fa-IR" dirty="0"/>
              <a:t>با ارایه یک داستان دانش آموزان را با مفهوم تقویم و پیامد های نبود آن آشنا می کنم و دانش آموزان را در تفکر و تعقل در ارتباط با تقویم فرا می خوانم. </a:t>
            </a:r>
            <a:endParaRPr lang="en-US" dirty="0"/>
          </a:p>
          <a:p>
            <a:pPr marL="0" indent="0" algn="r">
              <a:lnSpc>
                <a:spcPct val="150000"/>
              </a:lnSpc>
              <a:buNone/>
            </a:pPr>
            <a:r>
              <a:rPr lang="fa-IR" dirty="0"/>
              <a:t>با ارایه یک پاور پوینت چرخش خورشید به دور زمین را نشان میدهم و تاریخ هجری شمسی را آموزش می دهم. دلیل نامگذاری این تاریخ را به دانش آموزان می گویم. </a:t>
            </a:r>
          </a:p>
          <a:p>
            <a:pPr marL="0" indent="0" algn="r" rtl="1">
              <a:lnSpc>
                <a:spcPct val="150000"/>
              </a:lnSpc>
              <a:buNone/>
            </a:pPr>
            <a:r>
              <a:rPr lang="fa-IR" dirty="0"/>
              <a:t>با ارایه تصاویری حرکت چرخش ماه به دور زمین را بیان میکنم و تاریخ هجری قمری را برای دانش آموزان شرح می دهم. دلیل نام گذاری این تقویم و مبدا آن را شرح میدهم و از آنها میخواهم تحقیقاتی در این رابطه انجام دهند.</a:t>
            </a:r>
            <a:endParaRPr lang="en-US" dirty="0"/>
          </a:p>
        </p:txBody>
      </p:sp>
    </p:spTree>
    <p:extLst>
      <p:ext uri="{BB962C8B-B14F-4D97-AF65-F5344CB8AC3E}">
        <p14:creationId xmlns:p14="http://schemas.microsoft.com/office/powerpoint/2010/main" val="153033733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b="1" dirty="0">
                <a:latin typeface="Bnazanin"/>
              </a:rPr>
              <a:t>آیاتی در مورد حرکات ماه</a:t>
            </a:r>
            <a:endParaRPr lang="en-US" b="1" dirty="0">
              <a:latin typeface="Bnazanin"/>
            </a:endParaRPr>
          </a:p>
        </p:txBody>
      </p:sp>
      <p:sp>
        <p:nvSpPr>
          <p:cNvPr id="3" name="Content Placeholder 2"/>
          <p:cNvSpPr>
            <a:spLocks noGrp="1"/>
          </p:cNvSpPr>
          <p:nvPr>
            <p:ph idx="1"/>
          </p:nvPr>
        </p:nvSpPr>
        <p:spPr/>
        <p:txBody>
          <a:bodyPr/>
          <a:lstStyle/>
          <a:p>
            <a:pPr algn="just" rtl="1">
              <a:spcAft>
                <a:spcPts val="0"/>
              </a:spcAft>
            </a:pPr>
            <a:r>
              <a:rPr lang="fa-IR" sz="2400" dirty="0">
                <a:solidFill>
                  <a:srgbClr val="000000"/>
                </a:solidFill>
                <a:latin typeface="Yekan"/>
              </a:rPr>
              <a:t>«</a:t>
            </a:r>
            <a:r>
              <a:rPr lang="fa-IR" sz="2400" dirty="0">
                <a:solidFill>
                  <a:srgbClr val="003300"/>
                </a:solidFill>
                <a:latin typeface="Yekan"/>
              </a:rPr>
              <a:t>وَالشَّمْسُ تَجْرِي لِمُسْتَقَرٍّ لَّهَا ذَلِكَ تَقْدِيرُ الْعَزِيزِ الْعَلِيمِ</a:t>
            </a:r>
            <a:r>
              <a:rPr lang="fa-IR" sz="2400" dirty="0">
                <a:solidFill>
                  <a:srgbClr val="000000"/>
                </a:solidFill>
                <a:latin typeface="Yekan"/>
              </a:rPr>
              <a:t>» (یس، 38)</a:t>
            </a:r>
            <a:endParaRPr lang="fa-IR" sz="2000" dirty="0">
              <a:solidFill>
                <a:srgbClr val="000000"/>
              </a:solidFill>
              <a:latin typeface="Yekan"/>
            </a:endParaRPr>
          </a:p>
          <a:p>
            <a:pPr algn="just" rtl="1">
              <a:spcAft>
                <a:spcPts val="0"/>
              </a:spcAft>
            </a:pPr>
            <a:r>
              <a:rPr lang="fa-IR" sz="2400" b="1" dirty="0">
                <a:solidFill>
                  <a:srgbClr val="282828"/>
                </a:solidFill>
                <a:latin typeface="Yekan"/>
              </a:rPr>
              <a:t>ترجمه:</a:t>
            </a:r>
            <a:r>
              <a:rPr lang="fa-IR" sz="2400" dirty="0">
                <a:solidFill>
                  <a:srgbClr val="000000"/>
                </a:solidFill>
                <a:latin typeface="Yekan"/>
              </a:rPr>
              <a:t> و خورشيد به [سوى] قرارگاه ويژه خود روان است تقدير آن عزيز دانا اين است</a:t>
            </a:r>
          </a:p>
          <a:p>
            <a:pPr marL="0" indent="0" algn="just" rtl="1">
              <a:spcAft>
                <a:spcPts val="0"/>
              </a:spcAft>
              <a:buNone/>
            </a:pPr>
            <a:endParaRPr lang="fa-IR" sz="2400" dirty="0">
              <a:solidFill>
                <a:srgbClr val="000000"/>
              </a:solidFill>
              <a:latin typeface="Yekan"/>
            </a:endParaRPr>
          </a:p>
          <a:p>
            <a:pPr algn="r" rtl="1"/>
            <a:r>
              <a:rPr lang="fa-IR" sz="2000" dirty="0">
                <a:solidFill>
                  <a:srgbClr val="FF00FF"/>
                </a:solidFill>
                <a:latin typeface="tahoma" panose="020B0604030504040204" pitchFamily="34" charset="0"/>
              </a:rPr>
              <a:t>«لَا الشَّمْسُ یَنْبَغِی لَهَا أَنْ تُدْرِکَ الْقَمَرَ وَ لَااللَّیْلُ سَابِقُ النَّهَارِ وَکُلُّ فِی فَلَکِ یَسْبَحُونَ»</a:t>
            </a:r>
            <a:r>
              <a:rPr lang="fa-IR" sz="2000" dirty="0">
                <a:solidFill>
                  <a:srgbClr val="333333"/>
                </a:solidFill>
                <a:latin typeface="tahoma" panose="020B0604030504040204" pitchFamily="34" charset="0"/>
              </a:rPr>
              <a:t> </a:t>
            </a:r>
            <a:r>
              <a:rPr lang="fa-IR" sz="2000" dirty="0">
                <a:solidFill>
                  <a:srgbClr val="008000"/>
                </a:solidFill>
                <a:latin typeface="tahoma" panose="020B0604030504040204" pitchFamily="34" charset="0"/>
              </a:rPr>
              <a:t>[سوره یس (36) آیه40]</a:t>
            </a:r>
            <a:endParaRPr lang="fa-IR" sz="2000" dirty="0">
              <a:solidFill>
                <a:srgbClr val="333333"/>
              </a:solidFill>
              <a:latin typeface="tahoma" panose="020B0604030504040204" pitchFamily="34" charset="0"/>
            </a:endParaRPr>
          </a:p>
          <a:p>
            <a:pPr algn="r" rtl="1"/>
            <a:r>
              <a:rPr lang="fa-IR" sz="2000" dirty="0">
                <a:solidFill>
                  <a:srgbClr val="0000FF"/>
                </a:solidFill>
                <a:latin typeface="tahoma" panose="020B0604030504040204" pitchFamily="34" charset="0"/>
              </a:rPr>
              <a:t>نه خورشید را سزد که به ما رسد، و نه شب به روز پیشی جوید و هر کدام</a:t>
            </a:r>
            <a:r>
              <a:rPr lang="en-US" sz="2000" dirty="0">
                <a:solidFill>
                  <a:srgbClr val="0000FF"/>
                </a:solidFill>
                <a:latin typeface="tahoma" panose="020B0604030504040204" pitchFamily="34" charset="0"/>
              </a:rPr>
              <a:t> </a:t>
            </a:r>
            <a:r>
              <a:rPr lang="fa-IR" sz="2000" dirty="0">
                <a:solidFill>
                  <a:srgbClr val="0000FF"/>
                </a:solidFill>
                <a:latin typeface="tahoma" panose="020B0604030504040204" pitchFamily="34" charset="0"/>
              </a:rPr>
              <a:t>در سپهری شناورند.</a:t>
            </a:r>
            <a:endParaRPr lang="fa-IR" sz="2000" dirty="0">
              <a:solidFill>
                <a:srgbClr val="333333"/>
              </a:solidFill>
              <a:latin typeface="tahoma" panose="020B0604030504040204" pitchFamily="34" charset="0"/>
            </a:endParaRPr>
          </a:p>
          <a:p>
            <a:pPr marL="0" indent="0" algn="just" rtl="1">
              <a:spcAft>
                <a:spcPts val="0"/>
              </a:spcAft>
              <a:buNone/>
            </a:pPr>
            <a:endParaRPr lang="fa-IR" dirty="0">
              <a:solidFill>
                <a:srgbClr val="000000"/>
              </a:solidFill>
              <a:latin typeface="Yekan"/>
            </a:endParaRPr>
          </a:p>
          <a:p>
            <a:pPr marL="0" indent="0" algn="r" rtl="1">
              <a:buNone/>
            </a:pPr>
            <a:endParaRPr lang="fa-IR" dirty="0"/>
          </a:p>
          <a:p>
            <a:pPr algn="r" rtl="1"/>
            <a:endParaRPr lang="en-US" dirty="0"/>
          </a:p>
        </p:txBody>
      </p:sp>
    </p:spTree>
    <p:extLst>
      <p:ext uri="{BB962C8B-B14F-4D97-AF65-F5344CB8AC3E}">
        <p14:creationId xmlns:p14="http://schemas.microsoft.com/office/powerpoint/2010/main" val="2813867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3600" b="1" dirty="0">
                <a:solidFill>
                  <a:srgbClr val="7030A0"/>
                </a:solidFill>
                <a:cs typeface="B Nazanin" pitchFamily="2" charset="-78"/>
              </a:rPr>
              <a:t>تعیین ملاک های سنجش و سطوح عملکرد دانش آموزان</a:t>
            </a:r>
            <a:endParaRPr lang="en-US" sz="3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15291" y="2193925"/>
            <a:ext cx="8856618" cy="4206875"/>
          </a:xfrm>
        </p:spPr>
      </p:pic>
    </p:spTree>
    <p:extLst>
      <p:ext uri="{BB962C8B-B14F-4D97-AF65-F5344CB8AC3E}">
        <p14:creationId xmlns:p14="http://schemas.microsoft.com/office/powerpoint/2010/main" val="171365637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619794"/>
            <a:ext cx="10820400" cy="4598891"/>
          </a:xfrm>
        </p:spPr>
        <p:txBody>
          <a:bodyPr/>
          <a:lstStyle/>
          <a:p>
            <a:pPr marL="0" indent="0" algn="r">
              <a:lnSpc>
                <a:spcPct val="150000"/>
              </a:lnSpc>
              <a:buNone/>
            </a:pPr>
            <a:r>
              <a:rPr lang="fa-IR" sz="2400" dirty="0">
                <a:cs typeface="B Nazanin" pitchFamily="2" charset="-78"/>
              </a:rPr>
              <a:t>با توجه به شایستگی های تعیین شده، سه ملاک انتخاب گردید که برای هریک از آن ها سه سطح تعیین شد که در زیر آورده شده است. همکاری اعضای گروه در طراحی ملاک ها باعث شد که بتوانیم بهترین ملاک ها را انتخاب کنیم. ملاک هایی که هم منطبق برشایستگی ها باشد و هم قابل سنجش و اندازه گیری. بحث و گفتگوهایی که در این باره در گروه شکل گرفت ما را نسبت به تعیین ملاک برای هر محتوایی توانمند ساخت.</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0598" y="3932118"/>
            <a:ext cx="5715000" cy="3408589"/>
          </a:xfrm>
          <a:prstGeom prst="rect">
            <a:avLst/>
          </a:prstGeom>
        </p:spPr>
      </p:pic>
    </p:spTree>
    <p:extLst>
      <p:ext uri="{BB962C8B-B14F-4D97-AF65-F5344CB8AC3E}">
        <p14:creationId xmlns:p14="http://schemas.microsoft.com/office/powerpoint/2010/main" val="420980202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272630600"/>
              </p:ext>
            </p:extLst>
          </p:nvPr>
        </p:nvGraphicFramePr>
        <p:xfrm>
          <a:off x="822960" y="1280161"/>
          <a:ext cx="10683240" cy="5329644"/>
        </p:xfrm>
        <a:graphic>
          <a:graphicData uri="http://schemas.openxmlformats.org/drawingml/2006/table">
            <a:tbl>
              <a:tblPr firstRow="1" bandRow="1">
                <a:tableStyleId>{7DF18680-E054-41AD-8BC1-D1AEF772440D}</a:tableStyleId>
              </a:tblPr>
              <a:tblGrid>
                <a:gridCol w="2670810">
                  <a:extLst>
                    <a:ext uri="{9D8B030D-6E8A-4147-A177-3AD203B41FA5}">
                      <a16:colId xmlns:a16="http://schemas.microsoft.com/office/drawing/2014/main" val="4190619681"/>
                    </a:ext>
                  </a:extLst>
                </a:gridCol>
                <a:gridCol w="2670810">
                  <a:extLst>
                    <a:ext uri="{9D8B030D-6E8A-4147-A177-3AD203B41FA5}">
                      <a16:colId xmlns:a16="http://schemas.microsoft.com/office/drawing/2014/main" val="1160000098"/>
                    </a:ext>
                  </a:extLst>
                </a:gridCol>
                <a:gridCol w="2670810">
                  <a:extLst>
                    <a:ext uri="{9D8B030D-6E8A-4147-A177-3AD203B41FA5}">
                      <a16:colId xmlns:a16="http://schemas.microsoft.com/office/drawing/2014/main" val="2749897416"/>
                    </a:ext>
                  </a:extLst>
                </a:gridCol>
                <a:gridCol w="2670810">
                  <a:extLst>
                    <a:ext uri="{9D8B030D-6E8A-4147-A177-3AD203B41FA5}">
                      <a16:colId xmlns:a16="http://schemas.microsoft.com/office/drawing/2014/main" val="1699426628"/>
                    </a:ext>
                  </a:extLst>
                </a:gridCol>
              </a:tblGrid>
              <a:tr h="1332411">
                <a:tc>
                  <a:txBody>
                    <a:bodyPr/>
                    <a:lstStyle/>
                    <a:p>
                      <a:pPr algn="r"/>
                      <a:endParaRPr lang="fa-IR" dirty="0"/>
                    </a:p>
                    <a:p>
                      <a:pPr algn="ctr"/>
                      <a:r>
                        <a:rPr lang="fa-IR" sz="2800" dirty="0"/>
                        <a:t>سطح سه</a:t>
                      </a:r>
                      <a:endParaRPr lang="en-US" sz="2800" dirty="0"/>
                    </a:p>
                  </a:txBody>
                  <a:tcPr/>
                </a:tc>
                <a:tc>
                  <a:txBody>
                    <a:bodyPr/>
                    <a:lstStyle/>
                    <a:p>
                      <a:pPr algn="r"/>
                      <a:endParaRPr lang="fa-IR" dirty="0"/>
                    </a:p>
                    <a:p>
                      <a:pPr algn="ctr"/>
                      <a:r>
                        <a:rPr lang="fa-IR" sz="2800" dirty="0"/>
                        <a:t>سطح دو</a:t>
                      </a:r>
                      <a:endParaRPr lang="en-US" sz="2800" dirty="0"/>
                    </a:p>
                  </a:txBody>
                  <a:tcPr/>
                </a:tc>
                <a:tc>
                  <a:txBody>
                    <a:bodyPr/>
                    <a:lstStyle/>
                    <a:p>
                      <a:pPr algn="r"/>
                      <a:endParaRPr lang="fa-IR" dirty="0"/>
                    </a:p>
                    <a:p>
                      <a:pPr algn="ctr"/>
                      <a:r>
                        <a:rPr lang="fa-IR" sz="2800" dirty="0"/>
                        <a:t>سطح</a:t>
                      </a:r>
                      <a:r>
                        <a:rPr lang="fa-IR" sz="2800" baseline="0" dirty="0"/>
                        <a:t> یک</a:t>
                      </a:r>
                      <a:endParaRPr lang="fa-IR" sz="2800" dirty="0"/>
                    </a:p>
                  </a:txBody>
                  <a:tcPr/>
                </a:tc>
                <a:tc>
                  <a:txBody>
                    <a:bodyPr/>
                    <a:lstStyle/>
                    <a:p>
                      <a:pPr algn="r"/>
                      <a:endParaRPr lang="fa-IR" dirty="0"/>
                    </a:p>
                    <a:p>
                      <a:pPr algn="ctr"/>
                      <a:r>
                        <a:rPr lang="fa-IR" sz="2800" dirty="0"/>
                        <a:t>ملاک ها</a:t>
                      </a:r>
                      <a:endParaRPr lang="en-US" sz="2800" dirty="0"/>
                    </a:p>
                  </a:txBody>
                  <a:tcPr/>
                </a:tc>
                <a:extLst>
                  <a:ext uri="{0D108BD9-81ED-4DB2-BD59-A6C34878D82A}">
                    <a16:rowId xmlns:a16="http://schemas.microsoft.com/office/drawing/2014/main" val="732485110"/>
                  </a:ext>
                </a:extLst>
              </a:tr>
              <a:tr h="1332411">
                <a:tc>
                  <a:txBody>
                    <a:bodyPr/>
                    <a:lstStyle/>
                    <a:p>
                      <a:pPr algn="ctr"/>
                      <a:r>
                        <a:rPr lang="fa-IR" sz="2000" dirty="0"/>
                        <a:t>یک</a:t>
                      </a:r>
                      <a:r>
                        <a:rPr lang="fa-IR" sz="2000" baseline="0" dirty="0"/>
                        <a:t> تقویم درست کنند و روز تولد دانش آموزان را در آن علامت بزنند . </a:t>
                      </a:r>
                      <a:endParaRPr lang="en-US" sz="2000" dirty="0"/>
                    </a:p>
                  </a:txBody>
                  <a:tcPr/>
                </a:tc>
                <a:tc>
                  <a:txBody>
                    <a:bodyPr/>
                    <a:lstStyle/>
                    <a:p>
                      <a:pPr algn="r"/>
                      <a:endParaRPr lang="fa-IR" dirty="0"/>
                    </a:p>
                    <a:p>
                      <a:pPr algn="ctr"/>
                      <a:r>
                        <a:rPr lang="fa-IR" sz="2000" dirty="0"/>
                        <a:t>دلیل استفاده از تقویم را شرح دهد . </a:t>
                      </a:r>
                      <a:endParaRPr lang="en-US" sz="2000" dirty="0"/>
                    </a:p>
                  </a:txBody>
                  <a:tcPr/>
                </a:tc>
                <a:tc>
                  <a:txBody>
                    <a:bodyPr/>
                    <a:lstStyle/>
                    <a:p>
                      <a:pPr algn="r"/>
                      <a:endParaRPr lang="fa-IR" dirty="0"/>
                    </a:p>
                    <a:p>
                      <a:pPr algn="ctr"/>
                      <a:r>
                        <a:rPr lang="fa-IR" sz="2000" dirty="0"/>
                        <a:t>انواع تقویم را نام ببرد .</a:t>
                      </a:r>
                      <a:endParaRPr lang="en-US" sz="2000" dirty="0"/>
                    </a:p>
                  </a:txBody>
                  <a:tcPr/>
                </a:tc>
                <a:tc>
                  <a:txBody>
                    <a:bodyPr/>
                    <a:lstStyle/>
                    <a:p>
                      <a:pPr algn="r"/>
                      <a:endParaRPr lang="fa-IR" dirty="0"/>
                    </a:p>
                    <a:p>
                      <a:pPr algn="ctr"/>
                      <a:r>
                        <a:rPr lang="fa-IR" sz="2000" dirty="0"/>
                        <a:t>آشنایی با تقویم </a:t>
                      </a:r>
                      <a:endParaRPr lang="en-US" sz="2000" dirty="0"/>
                    </a:p>
                  </a:txBody>
                  <a:tcPr/>
                </a:tc>
                <a:extLst>
                  <a:ext uri="{0D108BD9-81ED-4DB2-BD59-A6C34878D82A}">
                    <a16:rowId xmlns:a16="http://schemas.microsoft.com/office/drawing/2014/main" val="380534715"/>
                  </a:ext>
                </a:extLst>
              </a:tr>
              <a:tr h="13324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a-IR" sz="2000" kern="1200" dirty="0">
                          <a:solidFill>
                            <a:schemeClr val="dk1"/>
                          </a:solidFill>
                          <a:effectLst/>
                          <a:latin typeface="+mn-lt"/>
                          <a:ea typeface="+mn-ea"/>
                          <a:cs typeface="+mn-cs"/>
                        </a:rPr>
                        <a:t>عکس ها یا کلیپ  هایی در ارتباط با فصل ها تهیه کنند.</a:t>
                      </a:r>
                      <a:endParaRPr lang="en-US" sz="2000" kern="1200" dirty="0">
                        <a:solidFill>
                          <a:schemeClr val="dk1"/>
                        </a:solidFill>
                        <a:effectLst/>
                        <a:latin typeface="+mn-lt"/>
                        <a:ea typeface="+mn-ea"/>
                        <a:cs typeface="+mn-cs"/>
                      </a:endParaRPr>
                    </a:p>
                    <a:p>
                      <a:pPr algn="r"/>
                      <a:endParaRPr lang="en-US" dirty="0"/>
                    </a:p>
                  </a:txBody>
                  <a:tcPr/>
                </a:tc>
                <a:tc>
                  <a:txBody>
                    <a:bodyPr/>
                    <a:lstStyle/>
                    <a:p>
                      <a:pPr algn="r"/>
                      <a:endParaRPr lang="fa-IR" dirty="0"/>
                    </a:p>
                    <a:p>
                      <a:pPr algn="r"/>
                      <a:r>
                        <a:rPr lang="fa-IR" dirty="0"/>
                        <a:t>ویژگی</a:t>
                      </a:r>
                      <a:r>
                        <a:rPr lang="fa-IR" baseline="0" dirty="0"/>
                        <a:t> هر فصل و تعداد روزهای آن را بیان کند . </a:t>
                      </a:r>
                      <a:endParaRPr lang="en-US" dirty="0"/>
                    </a:p>
                  </a:txBody>
                  <a:tcPr/>
                </a:tc>
                <a:tc>
                  <a:txBody>
                    <a:bodyPr/>
                    <a:lstStyle/>
                    <a:p>
                      <a:pPr algn="r"/>
                      <a:endParaRPr lang="fa-IR" dirty="0"/>
                    </a:p>
                    <a:p>
                      <a:pPr algn="r"/>
                      <a:r>
                        <a:rPr lang="fa-IR" dirty="0"/>
                        <a:t>فصول مختلف سال را نام ببرد . </a:t>
                      </a:r>
                      <a:endParaRPr lang="en-US" dirty="0"/>
                    </a:p>
                  </a:txBody>
                  <a:tcPr/>
                </a:tc>
                <a:tc>
                  <a:txBody>
                    <a:bodyPr/>
                    <a:lstStyle/>
                    <a:p>
                      <a:pPr algn="r"/>
                      <a:endParaRPr lang="fa-IR" dirty="0"/>
                    </a:p>
                    <a:p>
                      <a:pPr algn="ctr"/>
                      <a:r>
                        <a:rPr lang="fa-IR" sz="2000" dirty="0"/>
                        <a:t>آشنایی با فصول مختلف سال</a:t>
                      </a:r>
                      <a:endParaRPr lang="en-US" sz="2000" dirty="0"/>
                    </a:p>
                  </a:txBody>
                  <a:tcPr/>
                </a:tc>
                <a:extLst>
                  <a:ext uri="{0D108BD9-81ED-4DB2-BD59-A6C34878D82A}">
                    <a16:rowId xmlns:a16="http://schemas.microsoft.com/office/drawing/2014/main" val="3316791879"/>
                  </a:ext>
                </a:extLst>
              </a:tr>
              <a:tr h="133241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fa-IR" sz="1800" dirty="0">
                        <a:solidFill>
                          <a:schemeClr val="tx1"/>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fa-IR" sz="1800" dirty="0">
                          <a:solidFill>
                            <a:schemeClr val="tx1"/>
                          </a:solidFill>
                        </a:rPr>
                        <a:t>اعیاد مهم سال را در مدرسه با کمک دوستان جشن بگیرد .</a:t>
                      </a:r>
                    </a:p>
                    <a:p>
                      <a:endParaRPr lang="en-US" dirty="0"/>
                    </a:p>
                  </a:txBody>
                  <a:tcPr/>
                </a:tc>
                <a:tc>
                  <a:txBody>
                    <a:bodyPr/>
                    <a:lstStyle/>
                    <a:p>
                      <a:pPr algn="r"/>
                      <a:endParaRPr lang="fa-IR" dirty="0"/>
                    </a:p>
                    <a:p>
                      <a:pPr algn="r"/>
                      <a:r>
                        <a:rPr lang="fa-IR" dirty="0"/>
                        <a:t>دلیل نامگذاری روزهای مهم سال و تاریخچه آنها را بداند . </a:t>
                      </a:r>
                      <a:endParaRPr lang="en-US" dirty="0"/>
                    </a:p>
                  </a:txBody>
                  <a:tcPr/>
                </a:tc>
                <a:tc>
                  <a:txBody>
                    <a:bodyPr/>
                    <a:lstStyle/>
                    <a:p>
                      <a:pPr algn="r"/>
                      <a:endParaRPr lang="fa-IR" dirty="0"/>
                    </a:p>
                    <a:p>
                      <a:pPr algn="r"/>
                      <a:r>
                        <a:rPr lang="fa-IR" dirty="0"/>
                        <a:t>روزهای مهم سال را بشناسد و به آنها ارج نهد .</a:t>
                      </a:r>
                      <a:endParaRPr lang="en-US" dirty="0"/>
                    </a:p>
                  </a:txBody>
                  <a:tcPr/>
                </a:tc>
                <a:tc>
                  <a:txBody>
                    <a:bodyPr/>
                    <a:lstStyle/>
                    <a:p>
                      <a:pPr algn="r"/>
                      <a:endParaRPr lang="fa-IR" dirty="0"/>
                    </a:p>
                    <a:p>
                      <a:pPr algn="ctr"/>
                      <a:r>
                        <a:rPr lang="fa-IR" dirty="0"/>
                        <a:t>آشنایی با روزهای مهم سال</a:t>
                      </a:r>
                      <a:endParaRPr lang="en-US" dirty="0"/>
                    </a:p>
                  </a:txBody>
                  <a:tcPr/>
                </a:tc>
                <a:extLst>
                  <a:ext uri="{0D108BD9-81ED-4DB2-BD59-A6C34878D82A}">
                    <a16:rowId xmlns:a16="http://schemas.microsoft.com/office/drawing/2014/main" val="1831309415"/>
                  </a:ext>
                </a:extLst>
              </a:tr>
            </a:tbl>
          </a:graphicData>
        </a:graphic>
      </p:graphicFrame>
    </p:spTree>
    <p:extLst>
      <p:ext uri="{BB962C8B-B14F-4D97-AF65-F5344CB8AC3E}">
        <p14:creationId xmlns:p14="http://schemas.microsoft.com/office/powerpoint/2010/main" val="4068684224"/>
      </p:ext>
    </p:extLst>
  </p:cSld>
  <p:clrMapOvr>
    <a:masterClrMapping/>
  </p:clrMapOvr>
  <p:transition spd="med">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solidFill>
                  <a:srgbClr val="7030A0"/>
                </a:solidFill>
                <a:cs typeface="B Nazanin" pitchFamily="2" charset="-78"/>
              </a:rPr>
              <a:t>                  تعیین تکلیف جبرانی، مکمل و فوق برنامه</a:t>
            </a:r>
            <a:endParaRPr lang="en-US" dirty="0"/>
          </a:p>
        </p:txBody>
      </p:sp>
      <p:sp>
        <p:nvSpPr>
          <p:cNvPr id="3" name="Content Placeholder 2"/>
          <p:cNvSpPr>
            <a:spLocks noGrp="1"/>
          </p:cNvSpPr>
          <p:nvPr>
            <p:ph idx="1"/>
          </p:nvPr>
        </p:nvSpPr>
        <p:spPr>
          <a:xfrm>
            <a:off x="685800" y="1763486"/>
            <a:ext cx="10820400" cy="4455200"/>
          </a:xfrm>
        </p:spPr>
        <p:txBody>
          <a:bodyPr/>
          <a:lstStyle/>
          <a:p>
            <a:pPr marL="0" indent="0" algn="r">
              <a:lnSpc>
                <a:spcPct val="160000"/>
              </a:lnSpc>
              <a:buNone/>
            </a:pPr>
            <a:r>
              <a:rPr lang="fa-IR" sz="2400" b="1" dirty="0">
                <a:cs typeface="B Nazanin" pitchFamily="2" charset="-78"/>
              </a:rPr>
              <a:t>با توجه به ملاکهای تعیین شده، تکالیف عملکردی نیز با مشورت در گروه انتخاب گردید. درانتخاب تکالیف عملکردی سعی براین بود که تکالیف نشان دهنده نیل به شایستگی ها و در ارتباط با زندگی واقعی دانش آموز باشند. لذا پس از بحث و مشورت زیاد در گروه تکالیف زیر انتخاب گردید: </a:t>
            </a:r>
            <a:r>
              <a:rPr lang="fa-IR" sz="2400" b="1" dirty="0">
                <a:solidFill>
                  <a:schemeClr val="accent2">
                    <a:lumMod val="75000"/>
                  </a:schemeClr>
                </a:solidFill>
                <a:cs typeface="B Nazanin" pitchFamily="2" charset="-78"/>
              </a:rPr>
              <a:t>از دانش آموز می خواهیم :</a:t>
            </a:r>
          </a:p>
          <a:p>
            <a:pPr marL="0" indent="0" algn="r">
              <a:lnSpc>
                <a:spcPct val="160000"/>
              </a:lnSpc>
              <a:buNone/>
            </a:pPr>
            <a:r>
              <a:rPr lang="fa-IR" dirty="0"/>
              <a:t>از دانش آموز می خواهیم خاطره ای را اگر در روز خاصی از تقویم تعریف کند.</a:t>
            </a:r>
            <a:endParaRPr lang="en-US" dirty="0"/>
          </a:p>
          <a:p>
            <a:pPr marL="0" indent="0" algn="r" rtl="1">
              <a:buNone/>
            </a:pPr>
            <a:r>
              <a:rPr lang="fa-IR" dirty="0"/>
              <a:t>از دانش آموز میخواهیم اعیاد در تقویم را پیدا کند و نزدیک ترین آنها را در مدرسه جشن بگیرد.</a:t>
            </a:r>
            <a:endParaRPr lang="en-US" dirty="0"/>
          </a:p>
          <a:p>
            <a:pPr marL="0" indent="0" algn="r" rtl="1">
              <a:buNone/>
            </a:pPr>
            <a:r>
              <a:rPr lang="fa-IR" dirty="0"/>
              <a:t>از دانش آموز بخواهیم روز تولد خود را در تقویم استخراج کند و بگوید در چه فصلی به دنیا آمده و آن فصل را نقاشی کند.</a:t>
            </a:r>
            <a:endParaRPr lang="en-US" dirty="0"/>
          </a:p>
          <a:p>
            <a:pPr marL="0" indent="0" algn="r">
              <a:lnSpc>
                <a:spcPct val="160000"/>
              </a:lnSpc>
              <a:buNone/>
            </a:pPr>
            <a:endParaRPr lang="fa-IR" sz="2400" b="1" dirty="0">
              <a:solidFill>
                <a:schemeClr val="accent2">
                  <a:lumMod val="75000"/>
                </a:schemeClr>
              </a:solidFill>
              <a:cs typeface="B Nazanin" pitchFamily="2" charset="-78"/>
            </a:endParaRPr>
          </a:p>
        </p:txBody>
      </p:sp>
    </p:spTree>
    <p:extLst>
      <p:ext uri="{BB962C8B-B14F-4D97-AF65-F5344CB8AC3E}">
        <p14:creationId xmlns:p14="http://schemas.microsoft.com/office/powerpoint/2010/main" val="86437504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a:solidFill>
                  <a:srgbClr val="7030A0"/>
                </a:solidFill>
                <a:cs typeface="B Nazanin" pitchFamily="2" charset="-78"/>
              </a:rPr>
              <a:t>           ارزشیابی و اصلاح واحد یادگیری</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6206" y="2057401"/>
            <a:ext cx="10489474" cy="4356462"/>
          </a:xfrm>
        </p:spPr>
      </p:pic>
    </p:spTree>
    <p:extLst>
      <p:ext uri="{BB962C8B-B14F-4D97-AF65-F5344CB8AC3E}">
        <p14:creationId xmlns:p14="http://schemas.microsoft.com/office/powerpoint/2010/main" val="377228829"/>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371600"/>
            <a:ext cx="10820400" cy="4847085"/>
          </a:xfrm>
        </p:spPr>
        <p:txBody>
          <a:bodyPr>
            <a:normAutofit fontScale="85000" lnSpcReduction="10000"/>
          </a:bodyPr>
          <a:lstStyle/>
          <a:p>
            <a:pPr marL="0" indent="0" algn="r">
              <a:lnSpc>
                <a:spcPct val="150000"/>
              </a:lnSpc>
              <a:buNone/>
            </a:pPr>
            <a:r>
              <a:rPr lang="fa-IR" sz="2400" dirty="0">
                <a:cs typeface="B Nazanin" pitchFamily="2" charset="-78"/>
              </a:rPr>
              <a:t>آیا نیازسنجی به درستی انجام گرفته است؟ بله</a:t>
            </a:r>
          </a:p>
          <a:p>
            <a:pPr marL="0" indent="0" algn="r">
              <a:lnSpc>
                <a:spcPct val="150000"/>
              </a:lnSpc>
              <a:buNone/>
            </a:pPr>
            <a:r>
              <a:rPr lang="fa-IR" sz="2400" dirty="0">
                <a:cs typeface="B Nazanin" pitchFamily="2" charset="-78"/>
              </a:rPr>
              <a:t>ایده کلیدی جامع و مانع بوده است؟ بله</a:t>
            </a:r>
          </a:p>
          <a:p>
            <a:pPr marL="0" indent="0" algn="r">
              <a:lnSpc>
                <a:spcPct val="150000"/>
              </a:lnSpc>
              <a:buNone/>
            </a:pPr>
            <a:r>
              <a:rPr lang="fa-IR" sz="2400" dirty="0">
                <a:cs typeface="B Nazanin" pitchFamily="2" charset="-78"/>
              </a:rPr>
              <a:t>آیا اهداف و شایستگی های موردانتظار واقع بینانه و قابل تحقق و در حد فراگیران بوده است؟ بله</a:t>
            </a:r>
          </a:p>
          <a:p>
            <a:pPr marL="0" indent="0" algn="r">
              <a:lnSpc>
                <a:spcPct val="150000"/>
              </a:lnSpc>
              <a:buNone/>
            </a:pPr>
            <a:r>
              <a:rPr lang="fa-IR" sz="2400" dirty="0">
                <a:cs typeface="B Nazanin" pitchFamily="2" charset="-78"/>
              </a:rPr>
              <a:t>آیا محتوای انتخاب شده مناسب و اصول سازماندهی محتوا به لحاظ و زنجیر کردن تکالیف به صورت منطقی در نظر گرفته شده است؟ بله</a:t>
            </a:r>
          </a:p>
          <a:p>
            <a:pPr marL="0" indent="0" algn="r">
              <a:lnSpc>
                <a:spcPct val="150000"/>
              </a:lnSpc>
              <a:buNone/>
            </a:pPr>
            <a:r>
              <a:rPr lang="fa-IR" sz="2400" dirty="0">
                <a:cs typeface="B Nazanin" pitchFamily="2" charset="-78"/>
              </a:rPr>
              <a:t>آیا راهبردهای یاددهی- یادگیری و همچنین رسانه مناسب آموزشی درست بوده است؟ بله</a:t>
            </a:r>
          </a:p>
          <a:p>
            <a:pPr marL="0" indent="0" algn="r">
              <a:lnSpc>
                <a:spcPct val="150000"/>
              </a:lnSpc>
              <a:buNone/>
            </a:pPr>
            <a:r>
              <a:rPr lang="fa-IR" sz="2400" dirty="0">
                <a:cs typeface="B Nazanin" pitchFamily="2" charset="-78"/>
              </a:rPr>
              <a:t>آیا ملاک های سنجش به درستی انتخاب شده است؟ بله</a:t>
            </a:r>
          </a:p>
          <a:p>
            <a:pPr marL="0" indent="0" algn="r">
              <a:lnSpc>
                <a:spcPct val="150000"/>
              </a:lnSpc>
              <a:buNone/>
            </a:pPr>
            <a:r>
              <a:rPr lang="fa-IR" sz="2400" dirty="0">
                <a:cs typeface="B Nazanin" pitchFamily="2" charset="-78"/>
              </a:rPr>
              <a:t>آیا تکالیف ارائه شده مناسب بوده و تفاوت های فردی را نیز در نظر گرفته است؟بله</a:t>
            </a:r>
          </a:p>
          <a:p>
            <a:pPr marL="0" indent="0" algn="r">
              <a:lnSpc>
                <a:spcPct val="150000"/>
              </a:lnSpc>
              <a:buNone/>
            </a:pPr>
            <a:r>
              <a:rPr lang="fa-IR" sz="2400" dirty="0">
                <a:cs typeface="B Nazanin" pitchFamily="2" charset="-78"/>
              </a:rPr>
              <a:t>برای افزایش مهارت مورد نظر و رسیدن به هدف های واحد یادگیری، آیا محتوای مناسب و روش مناسب دیگری وجود دارد؟ بله</a:t>
            </a:r>
          </a:p>
          <a:p>
            <a:pPr algn="r"/>
            <a:endParaRPr lang="en-US" dirty="0"/>
          </a:p>
        </p:txBody>
      </p:sp>
    </p:spTree>
    <p:extLst>
      <p:ext uri="{BB962C8B-B14F-4D97-AF65-F5344CB8AC3E}">
        <p14:creationId xmlns:p14="http://schemas.microsoft.com/office/powerpoint/2010/main" val="920970355"/>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0"/>
            <a:ext cx="7920446" cy="1293028"/>
          </a:xfrm>
        </p:spPr>
        <p:txBody>
          <a:bodyPr>
            <a:normAutofit/>
          </a:bodyPr>
          <a:lstStyle/>
          <a:p>
            <a:r>
              <a:rPr lang="fa-IR" sz="3600" b="1" dirty="0">
                <a:latin typeface="Bnazanin"/>
              </a:rPr>
              <a:t>فهرست مطالب</a:t>
            </a:r>
            <a:endParaRPr lang="en-US" sz="3600" b="1" dirty="0">
              <a:latin typeface="Bnazanin"/>
            </a:endParaRPr>
          </a:p>
        </p:txBody>
      </p:sp>
      <p:sp>
        <p:nvSpPr>
          <p:cNvPr id="3" name="Content Placeholder 2"/>
          <p:cNvSpPr>
            <a:spLocks noGrp="1"/>
          </p:cNvSpPr>
          <p:nvPr>
            <p:ph idx="1"/>
          </p:nvPr>
        </p:nvSpPr>
        <p:spPr>
          <a:xfrm>
            <a:off x="685800" y="1293028"/>
            <a:ext cx="10130246" cy="4925657"/>
          </a:xfrm>
        </p:spPr>
        <p:txBody>
          <a:bodyPr>
            <a:normAutofit/>
          </a:bodyPr>
          <a:lstStyle/>
          <a:p>
            <a:pPr marL="0" indent="0" algn="r">
              <a:lnSpc>
                <a:spcPct val="100000"/>
              </a:lnSpc>
              <a:buNone/>
            </a:pPr>
            <a:r>
              <a:rPr lang="fa-IR" sz="1800"/>
              <a:t>مقدمه........................................................................................................................................</a:t>
            </a:r>
            <a:endParaRPr lang="fa-IR" sz="1800" dirty="0"/>
          </a:p>
          <a:p>
            <a:pPr marL="0" indent="0" algn="r">
              <a:lnSpc>
                <a:spcPct val="100000"/>
              </a:lnSpc>
              <a:buNone/>
            </a:pPr>
            <a:r>
              <a:rPr lang="fa-IR" sz="1800" dirty="0"/>
              <a:t>بررسی و تشخیص نیاز ها................................................................................................................</a:t>
            </a:r>
          </a:p>
          <a:p>
            <a:pPr marL="0" indent="0" algn="r">
              <a:lnSpc>
                <a:spcPct val="100000"/>
              </a:lnSpc>
              <a:buNone/>
            </a:pPr>
            <a:r>
              <a:rPr lang="fa-IR" sz="1800" dirty="0"/>
              <a:t>انتخاب ایده ی کلیدی.......................................................................................................................</a:t>
            </a:r>
          </a:p>
          <a:p>
            <a:pPr marL="0" indent="0" algn="r">
              <a:lnSpc>
                <a:spcPct val="100000"/>
              </a:lnSpc>
              <a:buNone/>
            </a:pPr>
            <a:r>
              <a:rPr lang="fa-IR" sz="1800" dirty="0"/>
              <a:t>تعیین اهداف و شایستگی های مورد انتظار..............................................................................................</a:t>
            </a:r>
          </a:p>
          <a:p>
            <a:pPr marL="0" indent="0" algn="r">
              <a:lnSpc>
                <a:spcPct val="100000"/>
              </a:lnSpc>
              <a:buNone/>
            </a:pPr>
            <a:r>
              <a:rPr lang="fa-IR" sz="1800" dirty="0"/>
              <a:t>اهداف کلی و جزئی........................................................................................................................</a:t>
            </a:r>
          </a:p>
          <a:p>
            <a:pPr marL="0" indent="0" algn="r">
              <a:lnSpc>
                <a:spcPct val="100000"/>
              </a:lnSpc>
              <a:buNone/>
            </a:pPr>
            <a:r>
              <a:rPr lang="fa-IR" sz="1800" dirty="0"/>
              <a:t>انتخاب محتوای مناسب آموزشی..........................................................................................................</a:t>
            </a:r>
          </a:p>
          <a:p>
            <a:pPr marL="0" indent="0" algn="r">
              <a:lnSpc>
                <a:spcPct val="100000"/>
              </a:lnSpc>
              <a:buNone/>
            </a:pPr>
            <a:r>
              <a:rPr lang="fa-IR" sz="1800" dirty="0"/>
              <a:t>نقشه ذهنی...................................................................................................................................</a:t>
            </a:r>
          </a:p>
          <a:p>
            <a:pPr marL="0" indent="0" algn="r">
              <a:lnSpc>
                <a:spcPct val="100000"/>
              </a:lnSpc>
              <a:buNone/>
            </a:pPr>
            <a:r>
              <a:rPr lang="fa-IR" sz="1800" dirty="0"/>
              <a:t>سازماندهی فعالیت های یادگیری..........................................................................................................</a:t>
            </a:r>
          </a:p>
          <a:p>
            <a:pPr marL="0" indent="0" algn="r">
              <a:lnSpc>
                <a:spcPct val="100000"/>
              </a:lnSpc>
              <a:buNone/>
            </a:pPr>
            <a:r>
              <a:rPr lang="fa-IR" sz="1800" dirty="0"/>
              <a:t>تعیین ملاک سنجش و سطوح عملکرد دانش آموزان....................................................................................</a:t>
            </a:r>
          </a:p>
          <a:p>
            <a:pPr marL="0" indent="0" algn="r">
              <a:lnSpc>
                <a:spcPct val="100000"/>
              </a:lnSpc>
              <a:buNone/>
            </a:pPr>
            <a:r>
              <a:rPr lang="fa-IR" sz="1800" dirty="0"/>
              <a:t>تعیین تکالیف جبرانی، مکمل و فوق برنامه..............................................................................................</a:t>
            </a:r>
          </a:p>
          <a:p>
            <a:pPr marL="0" indent="0" algn="r">
              <a:lnSpc>
                <a:spcPct val="100000"/>
              </a:lnSpc>
              <a:buNone/>
            </a:pPr>
            <a:r>
              <a:rPr lang="fa-IR" sz="1800" dirty="0"/>
              <a:t>ارزشیابی و اصلاح واحد یادگیری........................................................................................................</a:t>
            </a:r>
          </a:p>
          <a:p>
            <a:pPr marL="0" indent="0" algn="r">
              <a:lnSpc>
                <a:spcPct val="100000"/>
              </a:lnSpc>
              <a:buNone/>
            </a:pPr>
            <a:r>
              <a:rPr lang="fa-IR" sz="1800" dirty="0"/>
              <a:t>منابع..........................................................................................................................................</a:t>
            </a:r>
            <a:endParaRPr lang="en-US" sz="1800" dirty="0"/>
          </a:p>
        </p:txBody>
      </p:sp>
    </p:spTree>
    <p:extLst>
      <p:ext uri="{BB962C8B-B14F-4D97-AF65-F5344CB8AC3E}">
        <p14:creationId xmlns:p14="http://schemas.microsoft.com/office/powerpoint/2010/main" val="17347655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b="1" dirty="0"/>
              <a:t>منابع</a:t>
            </a:r>
          </a:p>
        </p:txBody>
      </p:sp>
      <p:sp>
        <p:nvSpPr>
          <p:cNvPr id="3" name="Content Placeholder 2"/>
          <p:cNvSpPr>
            <a:spLocks noGrp="1"/>
          </p:cNvSpPr>
          <p:nvPr>
            <p:ph idx="1"/>
          </p:nvPr>
        </p:nvSpPr>
        <p:spPr/>
        <p:txBody>
          <a:bodyPr/>
          <a:lstStyle/>
          <a:p>
            <a:pPr algn="r" rtl="1"/>
            <a:r>
              <a:rPr lang="fa-IR" dirty="0"/>
              <a:t>قرآن کریم، سوره یس، آیه ی 38.</a:t>
            </a:r>
          </a:p>
          <a:p>
            <a:pPr algn="r" rtl="1"/>
            <a:r>
              <a:rPr lang="fa-IR" dirty="0"/>
              <a:t>قرآن کریم، سوره ی یس، آیه 40.</a:t>
            </a:r>
          </a:p>
          <a:p>
            <a:pPr algn="r" rtl="1"/>
            <a:r>
              <a:rPr lang="fa-IR" dirty="0"/>
              <a:t>کتاب درسی مطالعات چهارم دبستان، درس تقویم، صفحه ی 43-45.</a:t>
            </a:r>
          </a:p>
          <a:p>
            <a:pPr algn="r" rtl="1"/>
            <a:r>
              <a:rPr lang="fa-IR" dirty="0"/>
              <a:t>کتاب راهنمای معلم، پایه چهارم، صفحه ی 37</a:t>
            </a:r>
          </a:p>
          <a:p>
            <a:pPr algn="r" rtl="1"/>
            <a:r>
              <a:rPr lang="en-US" dirty="0">
                <a:hlinkClick r:id="rId2"/>
              </a:rPr>
              <a:t>www.farafile.ir</a:t>
            </a:r>
            <a:endParaRPr lang="en-US" dirty="0"/>
          </a:p>
          <a:p>
            <a:pPr algn="r" rtl="1"/>
            <a:r>
              <a:rPr lang="en-US" dirty="0">
                <a:hlinkClick r:id="rId3"/>
              </a:rPr>
              <a:t>www.roshd.ir</a:t>
            </a:r>
            <a:endParaRPr lang="en-US" dirty="0"/>
          </a:p>
          <a:p>
            <a:pPr algn="r" rtl="1"/>
            <a:r>
              <a:rPr lang="en-US" dirty="0">
                <a:hlinkClick r:id="rId4"/>
              </a:rPr>
              <a:t>www.</a:t>
            </a:r>
            <a:r>
              <a:rPr lang="en-US" dirty="0" err="1">
                <a:hlinkClick r:id="rId4"/>
              </a:rPr>
              <a:t>gama</a:t>
            </a:r>
            <a:r>
              <a:rPr lang="en-US" dirty="0">
                <a:hlinkClick r:id="rId4"/>
              </a:rPr>
              <a:t>..</a:t>
            </a:r>
            <a:r>
              <a:rPr lang="en-US" dirty="0" err="1">
                <a:hlinkClick r:id="rId4"/>
              </a:rPr>
              <a:t>ir</a:t>
            </a:r>
            <a:endParaRPr lang="en-US" dirty="0"/>
          </a:p>
          <a:p>
            <a:pPr marL="0" indent="0" algn="r" rtl="1">
              <a:buNone/>
            </a:pPr>
            <a:endParaRPr lang="fa-IR" dirty="0"/>
          </a:p>
        </p:txBody>
      </p:sp>
    </p:spTree>
    <p:extLst>
      <p:ext uri="{BB962C8B-B14F-4D97-AF65-F5344CB8AC3E}">
        <p14:creationId xmlns:p14="http://schemas.microsoft.com/office/powerpoint/2010/main" val="16185595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0"/>
            <a:ext cx="12192000" cy="6857999"/>
          </a:xfrm>
        </p:spPr>
      </p:pic>
    </p:spTree>
    <p:extLst>
      <p:ext uri="{BB962C8B-B14F-4D97-AF65-F5344CB8AC3E}">
        <p14:creationId xmlns:p14="http://schemas.microsoft.com/office/powerpoint/2010/main" val="1905627119"/>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953589"/>
            <a:ext cx="9448800" cy="783771"/>
          </a:xfrm>
        </p:spPr>
        <p:txBody>
          <a:bodyPr>
            <a:normAutofit/>
          </a:bodyPr>
          <a:lstStyle/>
          <a:p>
            <a:pPr algn="ctr"/>
            <a:r>
              <a:rPr lang="fa-IR" sz="4800" dirty="0">
                <a:solidFill>
                  <a:schemeClr val="accent2">
                    <a:lumMod val="75000"/>
                  </a:schemeClr>
                </a:solidFill>
              </a:rPr>
              <a:t>مقدمه</a:t>
            </a:r>
            <a:endParaRPr lang="en-US" sz="4800" dirty="0">
              <a:solidFill>
                <a:schemeClr val="accent2">
                  <a:lumMod val="75000"/>
                </a:schemeClr>
              </a:solidFill>
            </a:endParaRPr>
          </a:p>
        </p:txBody>
      </p:sp>
      <p:sp>
        <p:nvSpPr>
          <p:cNvPr id="3" name="Subtitle 2"/>
          <p:cNvSpPr>
            <a:spLocks noGrp="1"/>
          </p:cNvSpPr>
          <p:nvPr>
            <p:ph type="subTitle" idx="1"/>
          </p:nvPr>
        </p:nvSpPr>
        <p:spPr>
          <a:xfrm>
            <a:off x="1371600" y="1933303"/>
            <a:ext cx="9448800" cy="3174274"/>
          </a:xfrm>
        </p:spPr>
        <p:txBody>
          <a:bodyPr>
            <a:normAutofit/>
          </a:bodyPr>
          <a:lstStyle/>
          <a:p>
            <a:pPr algn="just" rtl="1"/>
            <a:r>
              <a:rPr lang="fa-IR" sz="2800" dirty="0"/>
              <a:t>در حال حاضر در کشور ما از دو نوع تقویم استفاده بیشتر می شود : تقویم هجری قمری و تقویم هجری شمسی. تقویم شمسی براساس یک چرخش زمین به دور خورشید پایه ریزی شده است . در تقویم قمری براساس یک دور چرخش ماه به دور زمین پایه ریزی شده است.  در این درس ما به آموزش  فصل های سال به دانش آموز می پردازیم. آنها را با اهمیت تقویم در زندگی ، روزهای مهم  سال اعیاد و مناسبت ها آشنا می کنیم.                                                          </a:t>
            </a:r>
            <a:endParaRPr lang="en-US" sz="2800" dirty="0"/>
          </a:p>
          <a:p>
            <a:pPr algn="just"/>
            <a:endParaRPr lang="en-US" sz="2800" dirty="0"/>
          </a:p>
        </p:txBody>
      </p:sp>
    </p:spTree>
    <p:extLst>
      <p:ext uri="{BB962C8B-B14F-4D97-AF65-F5344CB8AC3E}">
        <p14:creationId xmlns:p14="http://schemas.microsoft.com/office/powerpoint/2010/main" val="1332126457"/>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chemeClr val="accent2">
                    <a:lumMod val="75000"/>
                  </a:schemeClr>
                </a:solidFill>
              </a:rPr>
              <a:t>بررسی و تشخیص نیازها</a:t>
            </a:r>
            <a:endParaRPr lang="en-US" dirty="0">
              <a:solidFill>
                <a:schemeClr val="accent2">
                  <a:lumMod val="75000"/>
                </a:schemeClr>
              </a:solidFill>
            </a:endParaRPr>
          </a:p>
        </p:txBody>
      </p:sp>
      <p:pic>
        <p:nvPicPr>
          <p:cNvPr id="4" name="Content Placeholder 3" descr="C:\Users\seven\Desktop\Logo_Mini_PNG-284x300.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01337" y="2181497"/>
            <a:ext cx="10604863" cy="45197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176875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V="1">
            <a:off x="2895600" y="83070"/>
            <a:ext cx="8610600" cy="45719"/>
          </a:xfrm>
        </p:spPr>
        <p:txBody>
          <a:bodyPr>
            <a:normAutofit fontScale="90000"/>
          </a:bodyPr>
          <a:lstStyle/>
          <a:p>
            <a:endParaRPr lang="en-US" dirty="0"/>
          </a:p>
        </p:txBody>
      </p:sp>
      <p:sp>
        <p:nvSpPr>
          <p:cNvPr id="3" name="Content Placeholder 2"/>
          <p:cNvSpPr>
            <a:spLocks noGrp="1"/>
          </p:cNvSpPr>
          <p:nvPr>
            <p:ph idx="1"/>
          </p:nvPr>
        </p:nvSpPr>
        <p:spPr>
          <a:xfrm>
            <a:off x="1110803" y="965915"/>
            <a:ext cx="10820400" cy="8557107"/>
          </a:xfrm>
        </p:spPr>
        <p:txBody>
          <a:bodyPr>
            <a:normAutofit/>
          </a:bodyPr>
          <a:lstStyle/>
          <a:p>
            <a:pPr marL="0" indent="0" algn="r">
              <a:lnSpc>
                <a:spcPct val="150000"/>
              </a:lnSpc>
              <a:buNone/>
            </a:pPr>
            <a:r>
              <a:rPr lang="fa-IR" dirty="0">
                <a:cs typeface="B Nazanin" panose="00000400000000000000" pitchFamily="2" charset="-78"/>
              </a:rPr>
              <a:t>پس از مشاهده اشکالات دانش آموز درتشخیص ماه های سال ،فصل ها و حتی بعضا اشکال  در به خاطر سپاری نام های روزهای هفته در بین اعضای گروه  و پس از مشورت و رایزنی تصمیم بر این گرفته شد که واحد یادگیری با موضوع تقویم طراحی شود تا اولا پاسخگوی اشکالات دانش آموزان در رابه با مباحث زمانی و مناسبات شود و هم اینکه دانش آموزان نیاز دارند که با روزهای مهم تقویم آشنا شوند. و مناسبت های ملی ، مذهبی را تشخیص داده و به آن ها ارج نهند. اعیاد ملی بزرگ نظیر سالروز پیروزی انقلاب اسلامی، روز ملی شدن صنعت نفت، و اعیاد بزرگ مذهبی مانند نیمه ی شعبان، عید مبعث و روزهای عزاداری ایام محرم و روزهایی که نباید از حافظه ها پاک شوند تا همچنان حس میهن دوستی در دل دانش آموزان زنده بماند مانند سالروز شروع جنگ تحمیلی و....</a:t>
            </a:r>
            <a:endParaRPr lang="en-US" dirty="0">
              <a:cs typeface="B Nazanin" panose="00000400000000000000" pitchFamily="2" charset="-78"/>
            </a:endParaRPr>
          </a:p>
        </p:txBody>
      </p:sp>
    </p:spTree>
    <p:extLst>
      <p:ext uri="{BB962C8B-B14F-4D97-AF65-F5344CB8AC3E}">
        <p14:creationId xmlns:p14="http://schemas.microsoft.com/office/powerpoint/2010/main" val="950878428"/>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a:solidFill>
                  <a:schemeClr val="accent2">
                    <a:lumMod val="75000"/>
                  </a:schemeClr>
                </a:solidFill>
              </a:rPr>
              <a:t>انتخاب ایده ی کلیدی</a:t>
            </a:r>
            <a:endParaRPr lang="en-US" dirty="0">
              <a:solidFill>
                <a:schemeClr val="accent2">
                  <a:lumMod val="75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195" y="2207623"/>
            <a:ext cx="11769634" cy="4428308"/>
          </a:xfrm>
        </p:spPr>
      </p:pic>
    </p:spTree>
    <p:extLst>
      <p:ext uri="{BB962C8B-B14F-4D97-AF65-F5344CB8AC3E}">
        <p14:creationId xmlns:p14="http://schemas.microsoft.com/office/powerpoint/2010/main" val="398130654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0124" y="1515201"/>
            <a:ext cx="5292207" cy="5186363"/>
          </a:xfrm>
        </p:spPr>
      </p:pic>
      <p:sp>
        <p:nvSpPr>
          <p:cNvPr id="4" name="Cloud Callout 3"/>
          <p:cNvSpPr/>
          <p:nvPr/>
        </p:nvSpPr>
        <p:spPr>
          <a:xfrm>
            <a:off x="5133703" y="1410788"/>
            <a:ext cx="5865223" cy="3670663"/>
          </a:xfrm>
          <a:prstGeom prst="cloud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just" rtl="1">
              <a:lnSpc>
                <a:spcPct val="150000"/>
              </a:lnSpc>
            </a:pPr>
            <a:r>
              <a:rPr lang="fa-IR" sz="2400" dirty="0">
                <a:solidFill>
                  <a:schemeClr val="tx1"/>
                </a:solidFill>
                <a:cs typeface="B Nazanin" pitchFamily="2" charset="-78"/>
              </a:rPr>
              <a:t>ایده ی اصلی یا ایده ی کلیدی، یک کلمه یا عبارت یا جمله است که اجازه می دهد محتوا از درون آن رشته ی علمی و بیرون از آن به هم پیوند خورده و یک پارچه شود.                             </a:t>
            </a:r>
            <a:endParaRPr lang="fa-IR" sz="2400" dirty="0">
              <a:solidFill>
                <a:schemeClr val="tx1"/>
              </a:solidFill>
            </a:endParaRPr>
          </a:p>
        </p:txBody>
      </p:sp>
    </p:spTree>
    <p:extLst>
      <p:ext uri="{BB962C8B-B14F-4D97-AF65-F5344CB8AC3E}">
        <p14:creationId xmlns:p14="http://schemas.microsoft.com/office/powerpoint/2010/main" val="150791612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a:xfrm>
            <a:off x="6139543" y="1371599"/>
            <a:ext cx="5473337" cy="3540035"/>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just" rtl="1">
              <a:lnSpc>
                <a:spcPct val="150000"/>
              </a:lnSpc>
            </a:pPr>
            <a:r>
              <a:rPr lang="fa-IR" sz="2000" dirty="0">
                <a:solidFill>
                  <a:schemeClr val="tx1"/>
                </a:solidFill>
                <a:cs typeface="B Nazanin" pitchFamily="2" charset="-78"/>
              </a:rPr>
              <a:t>با توجه به این مطالب و پس از مطالعه ی درس مورد نظر و بحث و گفتگو میان اعضای گروه قرار بر این شد که </a:t>
            </a:r>
            <a:r>
              <a:rPr lang="fa-IR" sz="2000" b="1" dirty="0">
                <a:solidFill>
                  <a:schemeClr val="tx1"/>
                </a:solidFill>
                <a:cs typeface="B Nazanin" pitchFamily="2" charset="-78"/>
              </a:rPr>
              <a:t>(</a:t>
            </a:r>
            <a:r>
              <a:rPr lang="fa-IR" sz="2000" dirty="0">
                <a:solidFill>
                  <a:schemeClr val="tx1"/>
                </a:solidFill>
                <a:cs typeface="B Nazanin" pitchFamily="2" charset="-78"/>
              </a:rPr>
              <a:t> </a:t>
            </a:r>
            <a:r>
              <a:rPr lang="fa-IR" sz="2400" b="1" dirty="0">
                <a:solidFill>
                  <a:schemeClr val="tx1"/>
                </a:solidFill>
                <a:cs typeface="B Nazanin" pitchFamily="2" charset="-78"/>
              </a:rPr>
              <a:t>تقویم و مناسبت های ملی</a:t>
            </a:r>
            <a:r>
              <a:rPr lang="fa-IR" sz="2000" b="1" dirty="0">
                <a:solidFill>
                  <a:schemeClr val="tx1"/>
                </a:solidFill>
                <a:cs typeface="B Nazanin" pitchFamily="2" charset="-78"/>
              </a:rPr>
              <a:t>)</a:t>
            </a:r>
            <a:r>
              <a:rPr lang="fa-IR" sz="2000" dirty="0">
                <a:solidFill>
                  <a:schemeClr val="tx1"/>
                </a:solidFill>
                <a:cs typeface="B Nazanin" pitchFamily="2" charset="-78"/>
              </a:rPr>
              <a:t> به عنوان ایده ی کلیدی انتخاب شود. تا شاخه ها و موضوعات دیگر بر اساس این واژه طراحی شوند</a:t>
            </a:r>
            <a:r>
              <a:rPr lang="fa-IR" dirty="0">
                <a:cs typeface="B Nazanin" pitchFamily="2" charset="-78"/>
              </a:rPr>
              <a:t>.</a:t>
            </a:r>
          </a:p>
        </p:txBody>
      </p:sp>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1376" y="1984920"/>
            <a:ext cx="5389704" cy="4024313"/>
          </a:xfrm>
        </p:spPr>
      </p:pic>
    </p:spTree>
    <p:extLst>
      <p:ext uri="{BB962C8B-B14F-4D97-AF65-F5344CB8AC3E}">
        <p14:creationId xmlns:p14="http://schemas.microsoft.com/office/powerpoint/2010/main" val="152808498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Vapor Trail</Template>
  <TotalTime>395</TotalTime>
  <Words>1795</Words>
  <Application>Microsoft Office PowerPoint</Application>
  <PresentationFormat>Widescreen</PresentationFormat>
  <Paragraphs>141</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Bnazanin</vt:lpstr>
      <vt:lpstr>Calibri</vt:lpstr>
      <vt:lpstr>Century Gothic</vt:lpstr>
      <vt:lpstr>tahoma</vt:lpstr>
      <vt:lpstr>Yekan</vt:lpstr>
      <vt:lpstr>Vapor Trail</vt:lpstr>
      <vt:lpstr>PowerPoint Presentation</vt:lpstr>
      <vt:lpstr>PowerPoint Presentation</vt:lpstr>
      <vt:lpstr>فهرست مطالب</vt:lpstr>
      <vt:lpstr>مقدمه</vt:lpstr>
      <vt:lpstr>بررسی و تشخیص نیازها</vt:lpstr>
      <vt:lpstr>PowerPoint Presentation</vt:lpstr>
      <vt:lpstr>انتخاب ایده ی کلیدی</vt:lpstr>
      <vt:lpstr>PowerPoint Presentation</vt:lpstr>
      <vt:lpstr>PowerPoint Presentation</vt:lpstr>
      <vt:lpstr>تعیین اهداف و شایستگی های مورد انتظار</vt:lpstr>
      <vt:lpstr>PowerPoint Presentation</vt:lpstr>
      <vt:lpstr>PowerPoint Presentation</vt:lpstr>
      <vt:lpstr>PowerPoint Presentation</vt:lpstr>
      <vt:lpstr>PowerPoint Presentation</vt:lpstr>
      <vt:lpstr>PowerPoint Presentation</vt:lpstr>
      <vt:lpstr>انتخاب محتوای مناسب آموزشی (مفاهیم َو  مهارت اساسی) </vt:lpstr>
      <vt:lpstr>PowerPoint Presentation</vt:lpstr>
      <vt:lpstr>نقشه ذهنی</vt:lpstr>
      <vt:lpstr>PowerPoint Presentation</vt:lpstr>
      <vt:lpstr>سازماندهی فعالیت های یادگیری و ایجاد فرصت های   یادگیری با به کار گیری راهبردها و رسانه مناسب آموزشی</vt:lpstr>
      <vt:lpstr>PowerPoint Presentation</vt:lpstr>
      <vt:lpstr>PowerPoint Presentation</vt:lpstr>
      <vt:lpstr>آیاتی در مورد حرکات ماه</vt:lpstr>
      <vt:lpstr>تعیین ملاک های سنجش و سطوح عملکرد دانش آموزان</vt:lpstr>
      <vt:lpstr>PowerPoint Presentation</vt:lpstr>
      <vt:lpstr>PowerPoint Presentation</vt:lpstr>
      <vt:lpstr>                  تعیین تکلیف جبرانی، مکمل و فوق برنامه</vt:lpstr>
      <vt:lpstr>           ارزشیابی و اصلاح واحد یادگیری</vt:lpstr>
      <vt:lpstr>PowerPoint Presentation</vt:lpstr>
      <vt:lpstr>منابع</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Rezaie</cp:lastModifiedBy>
  <cp:revision>49</cp:revision>
  <dcterms:created xsi:type="dcterms:W3CDTF">2017-05-18T18:11:18Z</dcterms:created>
  <dcterms:modified xsi:type="dcterms:W3CDTF">2020-02-20T08:33:18Z</dcterms:modified>
</cp:coreProperties>
</file>